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258" r:id="rId4"/>
    <p:sldId id="259" r:id="rId5"/>
    <p:sldId id="317" r:id="rId6"/>
    <p:sldId id="333" r:id="rId7"/>
    <p:sldId id="260" r:id="rId8"/>
    <p:sldId id="261" r:id="rId9"/>
    <p:sldId id="262" r:id="rId10"/>
    <p:sldId id="263" r:id="rId11"/>
    <p:sldId id="329" r:id="rId12"/>
    <p:sldId id="330" r:id="rId13"/>
    <p:sldId id="331" r:id="rId14"/>
    <p:sldId id="332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342" r:id="rId23"/>
    <p:sldId id="343" r:id="rId24"/>
    <p:sldId id="344" r:id="rId25"/>
    <p:sldId id="345" r:id="rId26"/>
    <p:sldId id="277" r:id="rId27"/>
    <p:sldId id="360" r:id="rId28"/>
    <p:sldId id="346" r:id="rId29"/>
    <p:sldId id="348" r:id="rId30"/>
    <p:sldId id="289" r:id="rId31"/>
    <p:sldId id="336" r:id="rId32"/>
    <p:sldId id="361" r:id="rId33"/>
    <p:sldId id="362" r:id="rId34"/>
    <p:sldId id="337" r:id="rId35"/>
    <p:sldId id="328" r:id="rId36"/>
    <p:sldId id="340" r:id="rId37"/>
    <p:sldId id="339" r:id="rId38"/>
    <p:sldId id="335" r:id="rId39"/>
    <p:sldId id="292" r:id="rId40"/>
    <p:sldId id="296" r:id="rId41"/>
    <p:sldId id="298" r:id="rId42"/>
    <p:sldId id="349" r:id="rId43"/>
    <p:sldId id="351" r:id="rId44"/>
    <p:sldId id="352" r:id="rId45"/>
    <p:sldId id="353" r:id="rId46"/>
    <p:sldId id="357" r:id="rId47"/>
    <p:sldId id="358" r:id="rId48"/>
    <p:sldId id="356" r:id="rId49"/>
    <p:sldId id="350" r:id="rId50"/>
    <p:sldId id="301" r:id="rId51"/>
    <p:sldId id="324" r:id="rId52"/>
    <p:sldId id="325" r:id="rId53"/>
    <p:sldId id="271" r:id="rId54"/>
    <p:sldId id="326" r:id="rId55"/>
    <p:sldId id="341" r:id="rId56"/>
    <p:sldId id="272" r:id="rId57"/>
    <p:sldId id="316" r:id="rId58"/>
    <p:sldId id="318" r:id="rId59"/>
    <p:sldId id="319" r:id="rId60"/>
    <p:sldId id="320" r:id="rId61"/>
    <p:sldId id="322" r:id="rId62"/>
    <p:sldId id="359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96" userDrawn="1">
          <p15:clr>
            <a:srgbClr val="A4A3A4"/>
          </p15:clr>
        </p15:guide>
        <p15:guide id="2" pos="367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han Taylor" initials="NT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4042"/>
    <a:srgbClr val="6A1B9A"/>
    <a:srgbClr val="5E35B1"/>
    <a:srgbClr val="9C27B0"/>
    <a:srgbClr val="4A148C"/>
    <a:srgbClr val="E53935"/>
    <a:srgbClr val="2196F3"/>
    <a:srgbClr val="43A047"/>
    <a:srgbClr val="FB8C00"/>
    <a:srgbClr val="64B5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27"/>
    <p:restoredTop sz="94671"/>
  </p:normalViewPr>
  <p:slideViewPr>
    <p:cSldViewPr snapToGrid="0" snapToObjects="1">
      <p:cViewPr varScale="1">
        <p:scale>
          <a:sx n="121" d="100"/>
          <a:sy n="121" d="100"/>
        </p:scale>
        <p:origin x="416" y="184"/>
      </p:cViewPr>
      <p:guideLst>
        <p:guide orient="horz" pos="1896"/>
        <p:guide pos="367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commentAuthors" Target="commentAuthors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1EB53E-DEF2-4E48-A107-DD6CE61BE572}" type="datetimeFigureOut">
              <a:rPr lang="en-US" smtClean="0"/>
              <a:t>5/13/17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0C7148-01FF-F24E-90F4-EEBEC8186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11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845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575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64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271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034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773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3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259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1059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4769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99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717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971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994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8514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765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933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9823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4717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226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355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980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5577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19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471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228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5033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7459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530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564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149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938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24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669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45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503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120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42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925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3848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000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11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5862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429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6682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2522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2156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19846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7003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6414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1392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861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6686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412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70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7496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35082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7174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24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70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41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C7148-01FF-F24E-90F4-EEBEC81861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27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8154" y="1837555"/>
            <a:ext cx="8756916" cy="1752600"/>
          </a:xfrm>
        </p:spPr>
        <p:txBody>
          <a:bodyPr>
            <a:noAutofit/>
          </a:bodyPr>
          <a:lstStyle>
            <a:lvl1pPr marL="0" indent="0" algn="ctr">
              <a:buNone/>
              <a:defRPr sz="7200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[PRESENTATION]</a:t>
            </a:r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061835" y="4217896"/>
            <a:ext cx="50064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0" i="0" spc="600" dirty="0" smtClean="0">
                <a:latin typeface="Futura Hv BT"/>
                <a:cs typeface="Futura Hv BT"/>
              </a:rPr>
              <a:t>NATE TAYLOR</a:t>
            </a:r>
            <a:endParaRPr lang="en-US" sz="4800" b="0" i="0" spc="600" dirty="0">
              <a:latin typeface="Futura Hv BT"/>
              <a:cs typeface="Futura Hv BT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2041755" y="4997496"/>
            <a:ext cx="500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spc="0" dirty="0" smtClean="0">
                <a:solidFill>
                  <a:srgbClr val="A7A9AC"/>
                </a:solidFill>
                <a:latin typeface="Futura Hv BT"/>
                <a:cs typeface="Futura Hv BT"/>
              </a:rPr>
              <a:t>Developer</a:t>
            </a:r>
            <a:r>
              <a:rPr lang="en-US" sz="2400" b="0" i="0" spc="0" baseline="0" dirty="0" smtClean="0">
                <a:solidFill>
                  <a:srgbClr val="A7A9AC"/>
                </a:solidFill>
                <a:latin typeface="Futura Hv BT"/>
                <a:cs typeface="Futura Hv BT"/>
              </a:rPr>
              <a:t> | </a:t>
            </a:r>
            <a:r>
              <a:rPr lang="en-US" sz="2400" b="0" i="0" spc="0" dirty="0" smtClean="0">
                <a:solidFill>
                  <a:srgbClr val="A7A9AC"/>
                </a:solidFill>
                <a:latin typeface="Futura Hv BT"/>
                <a:cs typeface="Futura Hv BT"/>
              </a:rPr>
              <a:t>Conference Speaker</a:t>
            </a:r>
            <a:endParaRPr lang="en-US" sz="2400" b="0" i="0" spc="0" dirty="0">
              <a:solidFill>
                <a:srgbClr val="A7A9AC"/>
              </a:solidFill>
              <a:latin typeface="Futura Hv BT"/>
              <a:cs typeface="Futura Hv BT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936400" y="4217896"/>
            <a:ext cx="5268261" cy="1419031"/>
          </a:xfrm>
          <a:prstGeom prst="rect">
            <a:avLst/>
          </a:prstGeom>
          <a:noFill/>
          <a:ln w="12700">
            <a:solidFill>
              <a:srgbClr val="A7A9A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252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7A9AC"/>
                </a:solidFill>
                <a:latin typeface="Futura"/>
                <a:cs typeface="Futura"/>
              </a:defRPr>
            </a:lvl1pPr>
          </a:lstStyle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7A9AC"/>
                </a:solidFill>
              </a:defRPr>
            </a:lvl1pPr>
          </a:lstStyle>
          <a:p>
            <a:r>
              <a:rPr lang="en-US" dirty="0" smtClean="0"/>
              <a:t>@</a:t>
            </a:r>
            <a:r>
              <a:rPr lang="en-US" dirty="0" err="1" smtClean="0"/>
              <a:t>taylonr</a:t>
            </a:r>
            <a:r>
              <a:rPr lang="en-US" dirty="0" smtClean="0"/>
              <a:t>          </a:t>
            </a:r>
            <a:r>
              <a:rPr lang="en-US" dirty="0" err="1" smtClean="0"/>
              <a:t>taylonr.com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77913"/>
            <a:ext cx="8229600" cy="0"/>
          </a:xfrm>
          <a:prstGeom prst="line">
            <a:avLst/>
          </a:prstGeom>
          <a:ln w="12700" cmpd="sng">
            <a:solidFill>
              <a:srgbClr val="A7A9A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460640" y="6356350"/>
            <a:ext cx="8229601" cy="0"/>
          </a:xfrm>
          <a:prstGeom prst="line">
            <a:avLst/>
          </a:prstGeom>
          <a:ln w="12700" cmpd="sng">
            <a:solidFill>
              <a:srgbClr val="A7A9A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7674877" y="6475802"/>
            <a:ext cx="0" cy="245673"/>
          </a:xfrm>
          <a:prstGeom prst="line">
            <a:avLst/>
          </a:prstGeom>
          <a:ln w="12700">
            <a:solidFill>
              <a:srgbClr val="A7A9A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2561114"/>
            <a:ext cx="2651760" cy="265176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 anchor="ctr" anchorCtr="1"/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4" name="Content Placeholder 4"/>
          <p:cNvSpPr>
            <a:spLocks noGrp="1"/>
          </p:cNvSpPr>
          <p:nvPr>
            <p:ph sz="quarter" idx="11"/>
          </p:nvPr>
        </p:nvSpPr>
        <p:spPr>
          <a:xfrm>
            <a:off x="3246120" y="2561114"/>
            <a:ext cx="2651760" cy="265176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 anchor="ctr" anchorCtr="1"/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5" name="Content Placeholder 4"/>
          <p:cNvSpPr>
            <a:spLocks noGrp="1"/>
          </p:cNvSpPr>
          <p:nvPr>
            <p:ph sz="quarter" idx="12"/>
          </p:nvPr>
        </p:nvSpPr>
        <p:spPr>
          <a:xfrm>
            <a:off x="6035040" y="2561114"/>
            <a:ext cx="2651760" cy="265176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 anchor="ctr" anchorCtr="1"/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1pPr>
          </a:lstStyle>
          <a:p>
            <a:r>
              <a:rPr lang="en-US" smtClean="0"/>
              <a:t>#FunctionalElixir</a:t>
            </a:r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7A9AC"/>
                </a:solidFill>
                <a:latin typeface="Futura"/>
                <a:cs typeface="Futura"/>
              </a:defRPr>
            </a:lvl1pPr>
          </a:lstStyle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7A9AC"/>
                </a:solidFill>
              </a:defRPr>
            </a:lvl1pPr>
          </a:lstStyle>
          <a:p>
            <a:r>
              <a:rPr lang="en-US" dirty="0" smtClean="0"/>
              <a:t>@</a:t>
            </a:r>
            <a:r>
              <a:rPr lang="en-US" dirty="0" err="1" smtClean="0"/>
              <a:t>taylonr</a:t>
            </a:r>
            <a:r>
              <a:rPr lang="en-US" dirty="0" smtClean="0"/>
              <a:t>          </a:t>
            </a:r>
            <a:r>
              <a:rPr lang="en-US" dirty="0" err="1" smtClean="0"/>
              <a:t>taylonr.com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77913"/>
            <a:ext cx="8229600" cy="0"/>
          </a:xfrm>
          <a:prstGeom prst="line">
            <a:avLst/>
          </a:prstGeom>
          <a:ln w="12700" cmpd="sng">
            <a:solidFill>
              <a:srgbClr val="A7A9A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460640" y="6356350"/>
            <a:ext cx="8229601" cy="0"/>
          </a:xfrm>
          <a:prstGeom prst="line">
            <a:avLst/>
          </a:prstGeom>
          <a:ln w="12700" cmpd="sng">
            <a:solidFill>
              <a:srgbClr val="A7A9A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7674877" y="6475802"/>
            <a:ext cx="0" cy="245673"/>
          </a:xfrm>
          <a:prstGeom prst="line">
            <a:avLst/>
          </a:prstGeom>
          <a:ln w="12700">
            <a:solidFill>
              <a:srgbClr val="A7A9A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1pPr>
          </a:lstStyle>
          <a:p>
            <a:r>
              <a:rPr lang="en-US" smtClean="0"/>
              <a:t>#FunctionalElixir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76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94886"/>
            <a:ext cx="8229600" cy="387145"/>
          </a:xfrm>
        </p:spPr>
        <p:txBody>
          <a:bodyPr/>
          <a:lstStyle>
            <a:lvl1pPr algn="l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7A9AC"/>
                </a:solidFill>
                <a:latin typeface="Futura"/>
                <a:cs typeface="Futura"/>
              </a:defRPr>
            </a:lvl1pPr>
          </a:lstStyle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7A9AC"/>
                </a:solidFill>
              </a:defRPr>
            </a:lvl1pPr>
          </a:lstStyle>
          <a:p>
            <a:r>
              <a:rPr lang="en-US" dirty="0" smtClean="0"/>
              <a:t>@</a:t>
            </a:r>
            <a:r>
              <a:rPr lang="en-US" dirty="0" err="1" smtClean="0"/>
              <a:t>taylonr</a:t>
            </a:r>
            <a:r>
              <a:rPr lang="en-US" dirty="0" smtClean="0"/>
              <a:t>          </a:t>
            </a:r>
            <a:r>
              <a:rPr lang="en-US" dirty="0" err="1" smtClean="0"/>
              <a:t>taylonr.com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60640" y="6356350"/>
            <a:ext cx="8229601" cy="0"/>
          </a:xfrm>
          <a:prstGeom prst="line">
            <a:avLst/>
          </a:prstGeom>
          <a:ln w="12700" cmpd="sng">
            <a:solidFill>
              <a:srgbClr val="A7A9A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7674877" y="6475802"/>
            <a:ext cx="0" cy="245673"/>
          </a:xfrm>
          <a:prstGeom prst="line">
            <a:avLst/>
          </a:prstGeom>
          <a:ln w="12700">
            <a:solidFill>
              <a:srgbClr val="A7A9A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2605088"/>
            <a:ext cx="8229600" cy="2940050"/>
          </a:xfrm>
        </p:spPr>
        <p:txBody>
          <a:bodyPr/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1pPr>
          </a:lstStyle>
          <a:p>
            <a:r>
              <a:rPr lang="en-US" smtClean="0"/>
              <a:t>#FunctionalElixir</a:t>
            </a:r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7A9AC"/>
                </a:solidFill>
                <a:latin typeface="Futura"/>
                <a:cs typeface="Futura"/>
              </a:defRPr>
            </a:lvl1pPr>
          </a:lstStyle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7A9AC"/>
                </a:solidFill>
              </a:defRPr>
            </a:lvl1pPr>
          </a:lstStyle>
          <a:p>
            <a:r>
              <a:rPr lang="en-US" dirty="0" smtClean="0"/>
              <a:t>@</a:t>
            </a:r>
            <a:r>
              <a:rPr lang="en-US" dirty="0" err="1" smtClean="0"/>
              <a:t>taylonr</a:t>
            </a:r>
            <a:r>
              <a:rPr lang="en-US" dirty="0" smtClean="0"/>
              <a:t>          </a:t>
            </a:r>
            <a:r>
              <a:rPr lang="en-US" dirty="0" err="1" smtClean="0"/>
              <a:t>taylonr.com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200" y="1277913"/>
            <a:ext cx="8229600" cy="0"/>
          </a:xfrm>
          <a:prstGeom prst="line">
            <a:avLst/>
          </a:prstGeom>
          <a:ln w="12700" cmpd="sng">
            <a:solidFill>
              <a:srgbClr val="A7A9A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460640" y="6356350"/>
            <a:ext cx="8229601" cy="0"/>
          </a:xfrm>
          <a:prstGeom prst="line">
            <a:avLst/>
          </a:prstGeom>
          <a:ln w="12700" cmpd="sng">
            <a:solidFill>
              <a:srgbClr val="A7A9A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V="1">
            <a:off x="7674877" y="6475802"/>
            <a:ext cx="0" cy="245673"/>
          </a:xfrm>
          <a:prstGeom prst="line">
            <a:avLst/>
          </a:prstGeom>
          <a:ln w="12700">
            <a:solidFill>
              <a:srgbClr val="A7A9A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591056" y="1660430"/>
            <a:ext cx="5961888" cy="445312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1pPr>
          </a:lstStyle>
          <a:p>
            <a:r>
              <a:rPr lang="en-US" smtClean="0"/>
              <a:t>#FunctionalElixir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272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Dark Title Only">
    <p:bg>
      <p:bgPr>
        <a:solidFill>
          <a:srgbClr val="64B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61062"/>
            <a:ext cx="8229600" cy="3135876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2"/>
                </a:solidFill>
                <a:latin typeface="Futura"/>
                <a:cs typeface="Futura"/>
              </a:defRPr>
            </a:lvl1pPr>
          </a:lstStyle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@</a:t>
            </a:r>
            <a:r>
              <a:rPr lang="en-US" dirty="0" err="1" smtClean="0"/>
              <a:t>taylonr</a:t>
            </a:r>
            <a:r>
              <a:rPr lang="en-US" dirty="0" smtClean="0"/>
              <a:t>          </a:t>
            </a:r>
            <a:r>
              <a:rPr lang="en-US" dirty="0" err="1" smtClean="0"/>
              <a:t>taylonr.com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60640" y="6356350"/>
            <a:ext cx="8229601" cy="0"/>
          </a:xfrm>
          <a:prstGeom prst="line">
            <a:avLst/>
          </a:prstGeom>
          <a:ln w="127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7674877" y="6475802"/>
            <a:ext cx="0" cy="245673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#</a:t>
            </a:r>
            <a:r>
              <a:rPr lang="en-US" dirty="0" err="1" smtClean="0">
                <a:latin typeface="Futura Medium" charset="0"/>
                <a:ea typeface="Futura Medium" charset="0"/>
                <a:cs typeface="Futura Medium" charset="0"/>
              </a:rPr>
              <a:t>FunctionalElixir</a:t>
            </a:r>
            <a:endParaRPr lang="en-US" dirty="0"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Dark Title Only">
    <p:bg>
      <p:bgPr>
        <a:solidFill>
          <a:srgbClr val="4140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477"/>
            <a:ext cx="8229600" cy="6030422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  <a:latin typeface="Futura"/>
                <a:cs typeface="Futura"/>
              </a:defRPr>
            </a:lvl1pPr>
          </a:lstStyle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@taylonr          taylonr.com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60640" y="6356350"/>
            <a:ext cx="8229601" cy="0"/>
          </a:xfrm>
          <a:prstGeom prst="line">
            <a:avLst/>
          </a:prstGeom>
          <a:ln w="1270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7674877" y="6475802"/>
            <a:ext cx="0" cy="245673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/>
                </a:solidFill>
                <a:latin typeface="Futura Medium" charset="0"/>
                <a:ea typeface="Futura Medium" charset="0"/>
                <a:cs typeface="Futura Medium" charset="0"/>
              </a:defRPr>
            </a:lvl1pPr>
          </a:lstStyle>
          <a:p>
            <a:r>
              <a:rPr lang="en-US" dirty="0" smtClean="0"/>
              <a:t>#</a:t>
            </a:r>
            <a:r>
              <a:rPr lang="en-US" dirty="0" err="1" smtClean="0"/>
              <a:t>FunctionalElixir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ark Section Break">
    <p:bg>
      <p:bgPr>
        <a:solidFill>
          <a:srgbClr val="4140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0641" y="2493345"/>
            <a:ext cx="8229600" cy="1143000"/>
          </a:xfrm>
        </p:spPr>
        <p:txBody>
          <a:bodyPr/>
          <a:lstStyle>
            <a:lvl1pPr>
              <a:defRPr spc="600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SECTION BREAK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Futura"/>
                <a:cs typeface="Futura"/>
              </a:defRPr>
            </a:lvl1pPr>
          </a:lstStyle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@</a:t>
            </a:r>
            <a:r>
              <a:rPr lang="en-US" dirty="0" err="1" smtClean="0"/>
              <a:t>taylonr</a:t>
            </a:r>
            <a:r>
              <a:rPr lang="en-US" dirty="0" smtClean="0"/>
              <a:t>          </a:t>
            </a:r>
            <a:r>
              <a:rPr lang="en-US" dirty="0" err="1" smtClean="0"/>
              <a:t>taylonr.com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60640" y="6356350"/>
            <a:ext cx="8229601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V="1">
            <a:off x="7674877" y="6475802"/>
            <a:ext cx="0" cy="245673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66289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/>
                </a:solidFill>
                <a:latin typeface="Futura Medium" charset="0"/>
                <a:ea typeface="Futura Medium" charset="0"/>
                <a:cs typeface="Futura Medium" charset="0"/>
              </a:defRPr>
            </a:lvl1pPr>
          </a:lstStyle>
          <a:p>
            <a:r>
              <a:rPr lang="en-US" smtClean="0"/>
              <a:t>#FunctionalElixir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435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ight Section Brea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0641" y="2493345"/>
            <a:ext cx="8229600" cy="1143000"/>
          </a:xfrm>
        </p:spPr>
        <p:txBody>
          <a:bodyPr/>
          <a:lstStyle>
            <a:lvl1pPr>
              <a:defRPr spc="6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BREAK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Futura"/>
                <a:cs typeface="Futura"/>
              </a:defRPr>
            </a:lvl1pPr>
          </a:lstStyle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@taylonr          taylonr.com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60640" y="6356350"/>
            <a:ext cx="8229601" cy="0"/>
          </a:xfrm>
          <a:prstGeom prst="line">
            <a:avLst/>
          </a:prstGeom>
          <a:ln w="12700" cmpd="sng">
            <a:solidFill>
              <a:srgbClr val="A7A9A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V="1">
            <a:off x="7674877" y="6475802"/>
            <a:ext cx="0" cy="245673"/>
          </a:xfrm>
          <a:prstGeom prst="line">
            <a:avLst/>
          </a:prstGeom>
          <a:ln w="12700">
            <a:solidFill>
              <a:srgbClr val="A7A9A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Futura Medium" charset="0"/>
                <a:ea typeface="Futura Medium" charset="0"/>
                <a:cs typeface="Futura Medium" charset="0"/>
              </a:defRPr>
            </a:lvl1pPr>
          </a:lstStyle>
          <a:p>
            <a:r>
              <a:rPr lang="en-US" smtClean="0"/>
              <a:t>#FunctionalElixir</a:t>
            </a:r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ight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181350"/>
            <a:ext cx="8229600" cy="4953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7A9AC"/>
                </a:solidFill>
                <a:latin typeface="Futura"/>
                <a:cs typeface="Futura"/>
              </a:defRPr>
            </a:lvl1pPr>
          </a:lstStyle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7A9AC"/>
                </a:solidFill>
              </a:defRPr>
            </a:lvl1pPr>
          </a:lstStyle>
          <a:p>
            <a:r>
              <a:rPr lang="en-US" dirty="0" smtClean="0"/>
              <a:t>@</a:t>
            </a:r>
            <a:r>
              <a:rPr lang="en-US" dirty="0" err="1" smtClean="0"/>
              <a:t>taylonr</a:t>
            </a:r>
            <a:r>
              <a:rPr lang="en-US" dirty="0" smtClean="0"/>
              <a:t>          </a:t>
            </a:r>
            <a:r>
              <a:rPr lang="en-US" dirty="0" err="1" smtClean="0"/>
              <a:t>taylonr.com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60640" y="6356350"/>
            <a:ext cx="8229601" cy="0"/>
          </a:xfrm>
          <a:prstGeom prst="line">
            <a:avLst/>
          </a:prstGeom>
          <a:ln w="12700" cmpd="sng">
            <a:solidFill>
              <a:srgbClr val="A7A9A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7674877" y="6475802"/>
            <a:ext cx="0" cy="245673"/>
          </a:xfrm>
          <a:prstGeom prst="line">
            <a:avLst/>
          </a:prstGeom>
          <a:ln w="12700">
            <a:solidFill>
              <a:srgbClr val="A7A9A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1pPr>
          </a:lstStyle>
          <a:p>
            <a:r>
              <a:rPr lang="en-US" smtClean="0"/>
              <a:t>#FunctionalElixir</a:t>
            </a:r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ark Title Only">
    <p:bg>
      <p:bgPr>
        <a:solidFill>
          <a:srgbClr val="4140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181350"/>
            <a:ext cx="8229600" cy="4953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7A9AC"/>
                </a:solidFill>
                <a:latin typeface="Futura"/>
                <a:cs typeface="Futura"/>
              </a:defRPr>
            </a:lvl1pPr>
          </a:lstStyle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7A9AC"/>
                </a:solidFill>
              </a:defRPr>
            </a:lvl1pPr>
          </a:lstStyle>
          <a:p>
            <a:r>
              <a:rPr lang="en-US" dirty="0" smtClean="0"/>
              <a:t>@</a:t>
            </a:r>
            <a:r>
              <a:rPr lang="en-US" dirty="0" err="1" smtClean="0"/>
              <a:t>taylonr</a:t>
            </a:r>
            <a:r>
              <a:rPr lang="en-US" dirty="0" smtClean="0"/>
              <a:t>          </a:t>
            </a:r>
            <a:r>
              <a:rPr lang="en-US" dirty="0" err="1" smtClean="0"/>
              <a:t>taylonr.com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60640" y="6356350"/>
            <a:ext cx="8229601" cy="0"/>
          </a:xfrm>
          <a:prstGeom prst="line">
            <a:avLst/>
          </a:prstGeom>
          <a:ln w="12700" cmpd="sng">
            <a:solidFill>
              <a:srgbClr val="A7A9A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7674877" y="6475802"/>
            <a:ext cx="0" cy="245673"/>
          </a:xfrm>
          <a:prstGeom prst="line">
            <a:avLst/>
          </a:prstGeom>
          <a:ln w="12700">
            <a:solidFill>
              <a:srgbClr val="A7A9A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1pPr>
          </a:lstStyle>
          <a:p>
            <a:r>
              <a:rPr lang="en-US" smtClean="0"/>
              <a:t>#FunctionalElixir</a:t>
            </a:r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Futura Hv BT"/>
                <a:cs typeface="Futura Hv B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77913"/>
            <a:ext cx="8229600" cy="0"/>
          </a:xfrm>
          <a:prstGeom prst="line">
            <a:avLst/>
          </a:prstGeom>
          <a:ln w="12700" cmpd="sng">
            <a:solidFill>
              <a:srgbClr val="A7A9A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7A9AC"/>
                </a:solidFill>
                <a:latin typeface="Futura"/>
                <a:cs typeface="Futura"/>
              </a:defRPr>
            </a:lvl1pPr>
          </a:lstStyle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7A9AC"/>
                </a:solidFill>
              </a:defRPr>
            </a:lvl1pPr>
          </a:lstStyle>
          <a:p>
            <a:r>
              <a:rPr lang="en-US" dirty="0" smtClean="0"/>
              <a:t>@</a:t>
            </a:r>
            <a:r>
              <a:rPr lang="en-US" dirty="0" err="1" smtClean="0"/>
              <a:t>taylonr</a:t>
            </a:r>
            <a:r>
              <a:rPr lang="en-US" dirty="0" smtClean="0"/>
              <a:t>          </a:t>
            </a:r>
            <a:r>
              <a:rPr lang="en-US" dirty="0" err="1" smtClean="0"/>
              <a:t>taylonr.com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57200" y="1277913"/>
            <a:ext cx="8229600" cy="0"/>
          </a:xfrm>
          <a:prstGeom prst="line">
            <a:avLst/>
          </a:prstGeom>
          <a:ln w="12700" cmpd="sng">
            <a:solidFill>
              <a:srgbClr val="A7A9A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460640" y="6356350"/>
            <a:ext cx="8229601" cy="0"/>
          </a:xfrm>
          <a:prstGeom prst="line">
            <a:avLst/>
          </a:prstGeom>
          <a:ln w="12700" cmpd="sng">
            <a:solidFill>
              <a:srgbClr val="A7A9A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V="1">
            <a:off x="7674877" y="6475802"/>
            <a:ext cx="0" cy="245673"/>
          </a:xfrm>
          <a:prstGeom prst="line">
            <a:avLst/>
          </a:prstGeom>
          <a:ln w="12700">
            <a:solidFill>
              <a:srgbClr val="A7A9A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1pPr>
          </a:lstStyle>
          <a:p>
            <a:r>
              <a:rPr lang="en-US" smtClean="0"/>
              <a:t>#FunctionalElixir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31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7A9AC"/>
                </a:solidFill>
                <a:latin typeface="Futura"/>
                <a:cs typeface="Futura"/>
              </a:defRPr>
            </a:lvl1pPr>
          </a:lstStyle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7A9AC"/>
                </a:solidFill>
              </a:defRPr>
            </a:lvl1pPr>
          </a:lstStyle>
          <a:p>
            <a:r>
              <a:rPr lang="en-US" dirty="0" smtClean="0"/>
              <a:t>@</a:t>
            </a:r>
            <a:r>
              <a:rPr lang="en-US" dirty="0" err="1" smtClean="0"/>
              <a:t>taylonr</a:t>
            </a:r>
            <a:r>
              <a:rPr lang="en-US" dirty="0" smtClean="0"/>
              <a:t>          </a:t>
            </a:r>
            <a:r>
              <a:rPr lang="en-US" dirty="0" err="1" smtClean="0"/>
              <a:t>taylonr.com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1277913"/>
            <a:ext cx="8229600" cy="0"/>
          </a:xfrm>
          <a:prstGeom prst="line">
            <a:avLst/>
          </a:prstGeom>
          <a:ln w="12700" cmpd="sng">
            <a:solidFill>
              <a:srgbClr val="A7A9A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460640" y="6356350"/>
            <a:ext cx="8229601" cy="0"/>
          </a:xfrm>
          <a:prstGeom prst="line">
            <a:avLst/>
          </a:prstGeom>
          <a:ln w="12700" cmpd="sng">
            <a:solidFill>
              <a:srgbClr val="A7A9A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7674877" y="6475802"/>
            <a:ext cx="0" cy="245673"/>
          </a:xfrm>
          <a:prstGeom prst="line">
            <a:avLst/>
          </a:prstGeom>
          <a:ln w="12700">
            <a:solidFill>
              <a:srgbClr val="A7A9A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1pPr>
          </a:lstStyle>
          <a:p>
            <a:r>
              <a:rPr lang="en-US" smtClean="0"/>
              <a:t>#FunctionalElixir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36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511278"/>
            <a:ext cx="2743200" cy="5614886"/>
          </a:xfrm>
        </p:spPr>
        <p:txBody>
          <a:bodyPr anchor="ctr" anchorCtr="1"/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346704" y="511278"/>
            <a:ext cx="5340096" cy="5638697"/>
          </a:xfrm>
        </p:spPr>
        <p:txBody>
          <a:bodyPr anchor="ctr" anchorCtr="1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7A9AC"/>
                </a:solidFill>
                <a:latin typeface="Futura"/>
                <a:cs typeface="Futura"/>
              </a:defRPr>
            </a:lvl1pPr>
          </a:lstStyle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7A9AC"/>
                </a:solidFill>
              </a:defRPr>
            </a:lvl1pPr>
          </a:lstStyle>
          <a:p>
            <a:r>
              <a:rPr lang="en-US" dirty="0" smtClean="0"/>
              <a:t>@</a:t>
            </a:r>
            <a:r>
              <a:rPr lang="en-US" dirty="0" err="1" smtClean="0"/>
              <a:t>taylonr</a:t>
            </a:r>
            <a:r>
              <a:rPr lang="en-US" dirty="0" smtClean="0"/>
              <a:t>          </a:t>
            </a:r>
            <a:r>
              <a:rPr lang="en-US" dirty="0" err="1" smtClean="0"/>
              <a:t>taylonr.com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60640" y="6356350"/>
            <a:ext cx="8229601" cy="0"/>
          </a:xfrm>
          <a:prstGeom prst="line">
            <a:avLst/>
          </a:prstGeom>
          <a:ln w="12700" cmpd="sng">
            <a:solidFill>
              <a:srgbClr val="A7A9A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7674877" y="6475802"/>
            <a:ext cx="0" cy="245673"/>
          </a:xfrm>
          <a:prstGeom prst="line">
            <a:avLst/>
          </a:prstGeom>
          <a:ln w="12700">
            <a:solidFill>
              <a:srgbClr val="A7A9A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3259399" y="511278"/>
            <a:ext cx="0" cy="56148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1pPr>
          </a:lstStyle>
          <a:p>
            <a:r>
              <a:rPr lang="en-US" smtClean="0"/>
              <a:t>#FunctionalElixir</a:t>
            </a:r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2514037" cy="4525963"/>
          </a:xfrm>
        </p:spPr>
        <p:txBody>
          <a:bodyPr/>
          <a:lstStyle>
            <a:lvl1pPr>
              <a:defRPr sz="2800"/>
            </a:lvl1pPr>
            <a:lvl2pPr marL="457200" indent="0">
              <a:buNone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7A9AC"/>
                </a:solidFill>
                <a:latin typeface="Futura"/>
                <a:cs typeface="Futura"/>
              </a:defRPr>
            </a:lvl1pPr>
          </a:lstStyle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7A9AC"/>
                </a:solidFill>
              </a:defRPr>
            </a:lvl1pPr>
          </a:lstStyle>
          <a:p>
            <a:r>
              <a:rPr lang="en-US" dirty="0" smtClean="0"/>
              <a:t>@</a:t>
            </a:r>
            <a:r>
              <a:rPr lang="en-US" dirty="0" err="1" smtClean="0"/>
              <a:t>taylonr</a:t>
            </a:r>
            <a:r>
              <a:rPr lang="en-US" dirty="0" smtClean="0"/>
              <a:t>          </a:t>
            </a:r>
            <a:r>
              <a:rPr lang="en-US" dirty="0" err="1" smtClean="0"/>
              <a:t>taylonr.com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1"/>
          </p:nvPr>
        </p:nvSpPr>
        <p:spPr>
          <a:xfrm>
            <a:off x="3259409" y="1595800"/>
            <a:ext cx="251403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2"/>
          </p:nvPr>
        </p:nvSpPr>
        <p:spPr>
          <a:xfrm>
            <a:off x="6172763" y="1595800"/>
            <a:ext cx="251403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200" y="1277913"/>
            <a:ext cx="8229600" cy="0"/>
          </a:xfrm>
          <a:prstGeom prst="line">
            <a:avLst/>
          </a:prstGeom>
          <a:ln w="12700" cmpd="sng">
            <a:solidFill>
              <a:srgbClr val="A7A9A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460640" y="6356350"/>
            <a:ext cx="8229601" cy="0"/>
          </a:xfrm>
          <a:prstGeom prst="line">
            <a:avLst/>
          </a:prstGeom>
          <a:ln w="12700" cmpd="sng">
            <a:solidFill>
              <a:srgbClr val="A7A9A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V="1">
            <a:off x="7674877" y="6475802"/>
            <a:ext cx="0" cy="245673"/>
          </a:xfrm>
          <a:prstGeom prst="line">
            <a:avLst/>
          </a:prstGeom>
          <a:ln w="12700">
            <a:solidFill>
              <a:srgbClr val="A7A9A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1pPr>
          </a:lstStyle>
          <a:p>
            <a:r>
              <a:rPr lang="en-US" smtClean="0"/>
              <a:t>#FunctionalElixir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0098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7A9AC"/>
                </a:solidFill>
                <a:latin typeface="Futura"/>
                <a:cs typeface="Futura"/>
              </a:defRPr>
            </a:lvl1pPr>
          </a:lstStyle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7A9AC"/>
                </a:solidFill>
              </a:defRPr>
            </a:lvl1pPr>
          </a:lstStyle>
          <a:p>
            <a:r>
              <a:rPr lang="en-US" dirty="0" smtClean="0"/>
              <a:t>@</a:t>
            </a:r>
            <a:r>
              <a:rPr lang="en-US" dirty="0" err="1" smtClean="0"/>
              <a:t>taylonr</a:t>
            </a:r>
            <a:r>
              <a:rPr lang="en-US" dirty="0" smtClean="0"/>
              <a:t>          </a:t>
            </a:r>
            <a:r>
              <a:rPr lang="en-US" dirty="0" err="1" smtClean="0"/>
              <a:t>taylonr.com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#FunctionalElixir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292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2" r:id="rId3"/>
    <p:sldLayoutId id="2147483663" r:id="rId4"/>
    <p:sldLayoutId id="2147483664" r:id="rId5"/>
    <p:sldLayoutId id="2147483650" r:id="rId6"/>
    <p:sldLayoutId id="2147483652" r:id="rId7"/>
    <p:sldLayoutId id="2147483668" r:id="rId8"/>
    <p:sldLayoutId id="2147483658" r:id="rId9"/>
    <p:sldLayoutId id="2147483665" r:id="rId10"/>
    <p:sldLayoutId id="2147483654" r:id="rId11"/>
    <p:sldLayoutId id="2147483669" r:id="rId12"/>
    <p:sldLayoutId id="2147483661" r:id="rId13"/>
    <p:sldLayoutId id="2147483666" r:id="rId14"/>
    <p:sldLayoutId id="2147483667" r:id="rId15"/>
  </p:sldLayoutIdLst>
  <p:timing>
    <p:tnLst>
      <p:par>
        <p:cTn id="1" dur="indefinite" restart="never" nodeType="tmRoot"/>
      </p:par>
    </p:tnLst>
  </p:timing>
  <p:hf hdr="0"/>
  <p:txStyles>
    <p:titleStyle>
      <a:lvl1pPr algn="ctr" defTabSz="457200" rtl="0" eaLnBrk="1" latinLnBrk="0" hangingPunct="1">
        <a:spcBef>
          <a:spcPct val="0"/>
        </a:spcBef>
        <a:buNone/>
        <a:defRPr sz="3200" b="0" i="0" kern="1200">
          <a:solidFill>
            <a:schemeClr val="tx1"/>
          </a:solidFill>
          <a:latin typeface="Futura Hv BT"/>
          <a:ea typeface="+mj-ea"/>
          <a:cs typeface="Futura Hv B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Futura Hv BT"/>
          <a:ea typeface="+mn-ea"/>
          <a:cs typeface="Futura Hv B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b="0" i="0" kern="1200">
          <a:solidFill>
            <a:schemeClr val="tx1"/>
          </a:solidFill>
          <a:latin typeface="Futura Hv BT"/>
          <a:ea typeface="+mn-ea"/>
          <a:cs typeface="Futura Hv B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b="0" i="0" kern="1200">
          <a:solidFill>
            <a:schemeClr val="tx1"/>
          </a:solidFill>
          <a:latin typeface="Futura Hv BT"/>
          <a:ea typeface="+mn-ea"/>
          <a:cs typeface="Futura Hv B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tx1"/>
          </a:solidFill>
          <a:latin typeface="Futura Hv BT"/>
          <a:ea typeface="+mn-ea"/>
          <a:cs typeface="Futura Hv B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b="0" i="0" kern="1200">
          <a:solidFill>
            <a:schemeClr val="tx1"/>
          </a:solidFill>
          <a:latin typeface="Futura Hv BT"/>
          <a:ea typeface="+mn-ea"/>
          <a:cs typeface="Futura Hv B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457200" y="123396"/>
            <a:ext cx="8229599" cy="1470025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#</a:t>
            </a:r>
            <a:r>
              <a:rPr lang="en-US" dirty="0" err="1" smtClean="0">
                <a:solidFill>
                  <a:schemeClr val="accent1"/>
                </a:solidFill>
              </a:rPr>
              <a:t>FunctionalElixir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6600" dirty="0" smtClean="0"/>
              <a:t>GET FUNCTIONAL WITH ELIXIR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949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DECLARATIVE PARADIGM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Enum.filter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(users,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u -&gt;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u.is_active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end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#FunctionalElixir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77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DECLARATIVE PARADIGM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>
              <a:buNone/>
            </a:pPr>
            <a:r>
              <a:rPr lang="en-US" dirty="0" err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Enum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.filter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(users,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u -&gt;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u.is_active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end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#FunctionalElixir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3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DECLARATIVE PARADIGM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Enum.</a:t>
            </a:r>
            <a:r>
              <a:rPr lang="en-US" dirty="0" err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filter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(users,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u -&gt;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u.is_active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end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#FunctionalElixir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60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DECLARATIVE PARADIGM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Enum.filter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users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u -&gt;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u.is_active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end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#FunctionalElixir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54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DECLARATIVE PARADIGM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Enum.filter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(users, </a:t>
            </a:r>
            <a:r>
              <a:rPr lang="en-US" dirty="0" err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fn</a:t>
            </a:r>
            <a:r>
              <a:rPr lang="en-US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 u -&gt; </a:t>
            </a:r>
            <a:r>
              <a:rPr lang="en-US" dirty="0" err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u.is_active</a:t>
            </a:r>
            <a:r>
              <a:rPr lang="en-US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 end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#FunctionalElixir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9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Functions as First Class Citizens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2561114"/>
            <a:ext cx="2651760" cy="2651760"/>
          </a:xfr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Declarative Paradigm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#FunctionalElixir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56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CLASS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is_active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u -&gt;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u.is_active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end</a:t>
            </a:r>
          </a:p>
          <a:p>
            <a:pPr marL="0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Enum.filter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(users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is_active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#FunctionalElixir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90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Immutability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246120" y="2561114"/>
            <a:ext cx="2651760" cy="2651760"/>
          </a:xfr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Functions as First Class Citizens</a:t>
            </a:r>
            <a:endParaRPr lang="en-US" dirty="0"/>
          </a:p>
        </p:txBody>
      </p:sp>
      <p:sp>
        <p:nvSpPr>
          <p:cNvPr id="9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2561114"/>
            <a:ext cx="2651760" cy="2651760"/>
          </a:xfr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Declarative Paradigm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#FunctionalElixir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62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IMMUTABLE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users = [%{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is_active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: true}, %{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is_active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: false}]</a:t>
            </a:r>
          </a:p>
          <a:p>
            <a:pPr marL="0" indent="0">
              <a:buNone/>
            </a:pP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active_users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Enum.filter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(users,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is_active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users = [%{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is_active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: true}, %{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is_active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: false}]</a:t>
            </a:r>
          </a:p>
          <a:p>
            <a:pPr marL="0" indent="0">
              <a:buNone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active_users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[%{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is_active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: true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}]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#FunctionalElixir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83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 WANT TO FILTER USERS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 anchor="ctr" anchorCtr="0"/>
          <a:lstStyle/>
          <a:p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users.filter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is_active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Enum.filter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(users,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is_active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 </a:t>
            </a:r>
          </a:p>
        </p:txBody>
      </p:sp>
      <p:cxnSp>
        <p:nvCxnSpPr>
          <p:cNvPr id="7" name="Straight Connector 6"/>
          <p:cNvCxnSpPr>
            <a:stCxn id="5" idx="1"/>
          </p:cNvCxnSpPr>
          <p:nvPr/>
        </p:nvCxnSpPr>
        <p:spPr>
          <a:xfrm flipV="1">
            <a:off x="1591056" y="3016469"/>
            <a:ext cx="4252696" cy="8705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591056" y="3016470"/>
            <a:ext cx="4252696" cy="8705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#FunctionalElixir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50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Trying to Learn for </a:t>
            </a:r>
            <a:r>
              <a:rPr lang="en-US" dirty="0" smtClean="0">
                <a:solidFill>
                  <a:schemeClr val="accent1"/>
                </a:solidFill>
              </a:rPr>
              <a:t>Seven</a:t>
            </a:r>
            <a:r>
              <a:rPr lang="en-US" dirty="0" smtClean="0">
                <a:solidFill>
                  <a:srgbClr val="5E35B1"/>
                </a:solidFill>
              </a:rPr>
              <a:t> </a:t>
            </a:r>
            <a:r>
              <a:rPr lang="en-US" dirty="0" smtClean="0"/>
              <a:t>Years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#FunctionalElixir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2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Immutability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246120" y="2561114"/>
            <a:ext cx="2651760" cy="2651760"/>
          </a:xfr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Functions as First Class Citizens</a:t>
            </a:r>
            <a:endParaRPr lang="en-US" dirty="0"/>
          </a:p>
        </p:txBody>
      </p:sp>
      <p:sp>
        <p:nvSpPr>
          <p:cNvPr id="9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2561114"/>
            <a:ext cx="2651760" cy="2651760"/>
          </a:xfr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Declarative Paradigm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6035040" y="3675213"/>
            <a:ext cx="2651760" cy="26517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1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dirty="0" smtClean="0"/>
              <a:t>Data Doesn’t Change</a:t>
            </a:r>
            <a:endParaRPr lang="en-US" dirty="0"/>
          </a:p>
        </p:txBody>
      </p:sp>
      <p:sp>
        <p:nvSpPr>
          <p:cNvPr id="11" name="Content Placeholder 5"/>
          <p:cNvSpPr txBox="1">
            <a:spLocks/>
          </p:cNvSpPr>
          <p:nvPr/>
        </p:nvSpPr>
        <p:spPr>
          <a:xfrm>
            <a:off x="3246120" y="3675213"/>
            <a:ext cx="2651760" cy="26517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1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dirty="0" smtClean="0"/>
              <a:t>Functions Have the Power</a:t>
            </a:r>
            <a:endParaRPr lang="en-US" dirty="0"/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457200" y="3675213"/>
            <a:ext cx="2651760" cy="2651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1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dirty="0" smtClean="0"/>
              <a:t>What not How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#FunctionalElixir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73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0.00052 -0.2372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1187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 -0.2386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33333E-6 L -0.00277 -0.2402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-1201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1BEE7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1BEE7"/>
                                      </p:to>
                                    </p:animClr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1BEE7"/>
                                      </p:to>
                                    </p:animClr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Elixir Makes Functional Programming Accessible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#FunctionalElixir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Pipe Operator (|&gt;)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#FunctionalElixir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17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D4D4D4"/>
                </a:solidFill>
                <a:latin typeface="Iconsolata" charset="0"/>
              </a:rPr>
              <a:t>Enum.filter</a:t>
            </a:r>
            <a:r>
              <a:rPr lang="en-US" dirty="0">
                <a:solidFill>
                  <a:srgbClr val="D4D4D4"/>
                </a:solidFill>
                <a:latin typeface="Iconsolata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Iconsolata" charset="0"/>
              </a:rPr>
              <a:t>Enum.map</a:t>
            </a:r>
            <a:r>
              <a:rPr lang="en-US" dirty="0">
                <a:solidFill>
                  <a:srgbClr val="D4D4D4"/>
                </a:solidFill>
                <a:latin typeface="Iconsolata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Iconsolata" charset="0"/>
              </a:rPr>
              <a:t>String.split</a:t>
            </a:r>
            <a:r>
              <a:rPr lang="en-US" dirty="0">
                <a:solidFill>
                  <a:srgbClr val="D4D4D4"/>
                </a:solidFill>
                <a:latin typeface="Iconsolata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Iconsolata" charset="0"/>
              </a:rPr>
              <a:t>File.read</a:t>
            </a:r>
            <a:r>
              <a:rPr lang="en-US" dirty="0">
                <a:solidFill>
                  <a:srgbClr val="D4D4D4"/>
                </a:solidFill>
                <a:latin typeface="Iconsolata" charset="0"/>
              </a:rPr>
              <a:t>!(</a:t>
            </a:r>
            <a:r>
              <a:rPr lang="en-US" dirty="0">
                <a:solidFill>
                  <a:srgbClr val="CE9178"/>
                </a:solidFill>
                <a:latin typeface="Iconsolata" charset="0"/>
              </a:rPr>
              <a:t>"</a:t>
            </a:r>
            <a:r>
              <a:rPr lang="en-US" dirty="0" err="1">
                <a:solidFill>
                  <a:srgbClr val="CE9178"/>
                </a:solidFill>
                <a:latin typeface="Iconsolata" charset="0"/>
              </a:rPr>
              <a:t>tweets.txt</a:t>
            </a:r>
            <a:r>
              <a:rPr lang="en-US" dirty="0">
                <a:solidFill>
                  <a:srgbClr val="CE9178"/>
                </a:solidFill>
                <a:latin typeface="Iconsolata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Iconsolata" charset="0"/>
              </a:rPr>
              <a:t>), </a:t>
            </a:r>
            <a:r>
              <a:rPr lang="en-US" dirty="0">
                <a:solidFill>
                  <a:srgbClr val="D16969"/>
                </a:solidFill>
                <a:latin typeface="Iconsolata" charset="0"/>
              </a:rPr>
              <a:t>~r{\n}</a:t>
            </a:r>
            <a:r>
              <a:rPr lang="en-US" dirty="0">
                <a:solidFill>
                  <a:srgbClr val="D4D4D4"/>
                </a:solidFill>
                <a:latin typeface="Iconsolata" charset="0"/>
              </a:rPr>
              <a:t>), &amp;</a:t>
            </a:r>
            <a:r>
              <a:rPr lang="en-US" dirty="0" err="1">
                <a:solidFill>
                  <a:srgbClr val="D4D4D4"/>
                </a:solidFill>
                <a:latin typeface="Iconsolata" charset="0"/>
              </a:rPr>
              <a:t>String.strip</a:t>
            </a:r>
            <a:r>
              <a:rPr lang="en-US" dirty="0">
                <a:solidFill>
                  <a:srgbClr val="D4D4D4"/>
                </a:solidFill>
                <a:latin typeface="Iconsolata" charset="0"/>
              </a:rPr>
              <a:t>/</a:t>
            </a:r>
            <a:r>
              <a:rPr lang="en-US" dirty="0">
                <a:solidFill>
                  <a:srgbClr val="B5CEA8"/>
                </a:solidFill>
                <a:latin typeface="Iconsolata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Iconsolata" charset="0"/>
              </a:rPr>
              <a:t>), </a:t>
            </a:r>
            <a:r>
              <a:rPr lang="en-US" dirty="0" err="1">
                <a:solidFill>
                  <a:srgbClr val="569CD6"/>
                </a:solidFill>
                <a:latin typeface="Iconsolata" charset="0"/>
              </a:rPr>
              <a:t>fn</a:t>
            </a:r>
            <a:r>
              <a:rPr lang="en-US" dirty="0">
                <a:solidFill>
                  <a:srgbClr val="D4D4D4"/>
                </a:solidFill>
                <a:latin typeface="Iconsolata" charset="0"/>
              </a:rPr>
              <a:t> x -&gt; </a:t>
            </a:r>
            <a:r>
              <a:rPr lang="en-US" dirty="0" err="1">
                <a:solidFill>
                  <a:srgbClr val="D4D4D4"/>
                </a:solidFill>
                <a:latin typeface="Iconsolata" charset="0"/>
              </a:rPr>
              <a:t>String.length</a:t>
            </a:r>
            <a:r>
              <a:rPr lang="en-US" dirty="0">
                <a:solidFill>
                  <a:srgbClr val="D4D4D4"/>
                </a:solidFill>
                <a:latin typeface="Iconsolata" charset="0"/>
              </a:rPr>
              <a:t>(x) &lt;= </a:t>
            </a:r>
            <a:r>
              <a:rPr lang="en-US" dirty="0">
                <a:solidFill>
                  <a:srgbClr val="B5CEA8"/>
                </a:solidFill>
                <a:latin typeface="Iconsolata" charset="0"/>
              </a:rPr>
              <a:t>140</a:t>
            </a:r>
            <a:r>
              <a:rPr lang="en-US" dirty="0">
                <a:solidFill>
                  <a:srgbClr val="D4D4D4"/>
                </a:solidFill>
                <a:latin typeface="Iconsolata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Iconsolata" charset="0"/>
              </a:rPr>
              <a:t>end</a:t>
            </a:r>
            <a:r>
              <a:rPr lang="en-US" dirty="0">
                <a:solidFill>
                  <a:srgbClr val="D4D4D4"/>
                </a:solidFill>
                <a:latin typeface="Iconsolata" charset="0"/>
              </a:rPr>
              <a:t>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#FunctionalElixir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85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THIS CODE DOING?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2893677"/>
            <a:ext cx="8229600" cy="2027129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Read a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Split the file on new lines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Trim all extra whitespace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Only get strings that are tweetable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1647826"/>
            <a:ext cx="8229600" cy="70788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 err="1">
                <a:latin typeface="Inconsolata" charset="0"/>
                <a:ea typeface="Inconsolata" charset="0"/>
                <a:cs typeface="Inconsolata" charset="0"/>
              </a:rPr>
              <a:t>Enum.filter</a:t>
            </a:r>
            <a:r>
              <a:rPr lang="en-US" sz="2000" dirty="0">
                <a:latin typeface="Inconsolata" charset="0"/>
                <a:ea typeface="Inconsolata" charset="0"/>
                <a:cs typeface="Inconsolata" charset="0"/>
              </a:rPr>
              <a:t>(</a:t>
            </a:r>
            <a:r>
              <a:rPr lang="en-US" sz="2000" dirty="0" err="1">
                <a:latin typeface="Inconsolata" charset="0"/>
                <a:ea typeface="Inconsolata" charset="0"/>
                <a:cs typeface="Inconsolata" charset="0"/>
              </a:rPr>
              <a:t>Enum.map</a:t>
            </a:r>
            <a:r>
              <a:rPr lang="en-US" sz="2000" dirty="0">
                <a:latin typeface="Inconsolata" charset="0"/>
                <a:ea typeface="Inconsolata" charset="0"/>
                <a:cs typeface="Inconsolata" charset="0"/>
              </a:rPr>
              <a:t>(</a:t>
            </a:r>
            <a:r>
              <a:rPr lang="en-US" sz="2000" dirty="0" err="1">
                <a:latin typeface="Inconsolata" charset="0"/>
                <a:ea typeface="Inconsolata" charset="0"/>
                <a:cs typeface="Inconsolata" charset="0"/>
              </a:rPr>
              <a:t>String.split</a:t>
            </a:r>
            <a:r>
              <a:rPr lang="en-US" sz="2000" dirty="0">
                <a:latin typeface="Inconsolata" charset="0"/>
                <a:ea typeface="Inconsolata" charset="0"/>
                <a:cs typeface="Inconsolata" charset="0"/>
              </a:rPr>
              <a:t>(</a:t>
            </a:r>
            <a:r>
              <a:rPr lang="en-US" sz="2000" dirty="0" err="1">
                <a:latin typeface="Inconsolata" charset="0"/>
                <a:ea typeface="Inconsolata" charset="0"/>
                <a:cs typeface="Inconsolata" charset="0"/>
              </a:rPr>
              <a:t>File.read</a:t>
            </a:r>
            <a:r>
              <a:rPr lang="en-US" sz="2000" dirty="0">
                <a:latin typeface="Inconsolata" charset="0"/>
                <a:ea typeface="Inconsolata" charset="0"/>
                <a:cs typeface="Inconsolata" charset="0"/>
              </a:rPr>
              <a:t>!("</a:t>
            </a:r>
            <a:r>
              <a:rPr lang="en-US" sz="2000" dirty="0" err="1">
                <a:latin typeface="Inconsolata" charset="0"/>
                <a:ea typeface="Inconsolata" charset="0"/>
                <a:cs typeface="Inconsolata" charset="0"/>
              </a:rPr>
              <a:t>tweets.txt</a:t>
            </a:r>
            <a:r>
              <a:rPr lang="en-US" sz="2000" dirty="0">
                <a:latin typeface="Inconsolata" charset="0"/>
                <a:ea typeface="Inconsolata" charset="0"/>
                <a:cs typeface="Inconsolata" charset="0"/>
              </a:rPr>
              <a:t>"), ~r{\n}), &amp;</a:t>
            </a:r>
            <a:r>
              <a:rPr lang="en-US" sz="2000" dirty="0" err="1">
                <a:latin typeface="Inconsolata" charset="0"/>
                <a:ea typeface="Inconsolata" charset="0"/>
                <a:cs typeface="Inconsolata" charset="0"/>
              </a:rPr>
              <a:t>String.strip</a:t>
            </a:r>
            <a:r>
              <a:rPr lang="en-US" sz="2000" dirty="0">
                <a:latin typeface="Inconsolata" charset="0"/>
                <a:ea typeface="Inconsolata" charset="0"/>
                <a:cs typeface="Inconsolata" charset="0"/>
              </a:rPr>
              <a:t>/1), </a:t>
            </a:r>
            <a:r>
              <a:rPr lang="en-US" sz="2000" dirty="0" err="1">
                <a:latin typeface="Inconsolata" charset="0"/>
                <a:ea typeface="Inconsolata" charset="0"/>
                <a:cs typeface="Inconsolata" charset="0"/>
              </a:rPr>
              <a:t>fn</a:t>
            </a:r>
            <a:r>
              <a:rPr lang="en-US" sz="2000" dirty="0">
                <a:latin typeface="Inconsolata" charset="0"/>
                <a:ea typeface="Inconsolata" charset="0"/>
                <a:cs typeface="Inconsolata" charset="0"/>
              </a:rPr>
              <a:t> x -&gt; </a:t>
            </a:r>
            <a:r>
              <a:rPr lang="en-US" sz="2000" dirty="0" err="1">
                <a:latin typeface="Inconsolata" charset="0"/>
                <a:ea typeface="Inconsolata" charset="0"/>
                <a:cs typeface="Inconsolata" charset="0"/>
              </a:rPr>
              <a:t>String.length</a:t>
            </a:r>
            <a:r>
              <a:rPr lang="en-US" sz="2000" dirty="0">
                <a:latin typeface="Inconsolata" charset="0"/>
                <a:ea typeface="Inconsolata" charset="0"/>
                <a:cs typeface="Inconsolata" charset="0"/>
              </a:rPr>
              <a:t>(x) &lt;= 140 end)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#FunctionalElixir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9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4D4D4"/>
                </a:solidFill>
                <a:latin typeface="Iconsolata" charset="0"/>
              </a:rPr>
              <a:t>path</a:t>
            </a:r>
            <a:br>
              <a:rPr lang="en-US" dirty="0">
                <a:solidFill>
                  <a:srgbClr val="D4D4D4"/>
                </a:solidFill>
                <a:latin typeface="Iconsolata" charset="0"/>
              </a:rPr>
            </a:br>
            <a:r>
              <a:rPr lang="en-US" dirty="0">
                <a:solidFill>
                  <a:srgbClr val="D4D4D4"/>
                </a:solidFill>
                <a:latin typeface="Iconsolata" charset="0"/>
              </a:rPr>
              <a:t>|&gt; </a:t>
            </a:r>
            <a:r>
              <a:rPr lang="en-US" dirty="0" err="1">
                <a:solidFill>
                  <a:srgbClr val="D4D4D4"/>
                </a:solidFill>
                <a:latin typeface="Iconsolata" charset="0"/>
              </a:rPr>
              <a:t>File.read</a:t>
            </a:r>
            <a:r>
              <a:rPr lang="en-US" dirty="0">
                <a:solidFill>
                  <a:srgbClr val="D4D4D4"/>
                </a:solidFill>
                <a:latin typeface="Iconsolata" charset="0"/>
              </a:rPr>
              <a:t>!</a:t>
            </a:r>
            <a:br>
              <a:rPr lang="en-US" dirty="0">
                <a:solidFill>
                  <a:srgbClr val="D4D4D4"/>
                </a:solidFill>
                <a:latin typeface="Iconsolata" charset="0"/>
              </a:rPr>
            </a:br>
            <a:r>
              <a:rPr lang="en-US" dirty="0">
                <a:solidFill>
                  <a:srgbClr val="D4D4D4"/>
                </a:solidFill>
                <a:latin typeface="Iconsolata" charset="0"/>
              </a:rPr>
              <a:t>|&gt; </a:t>
            </a:r>
            <a:r>
              <a:rPr lang="en-US" dirty="0" err="1">
                <a:solidFill>
                  <a:srgbClr val="D4D4D4"/>
                </a:solidFill>
                <a:latin typeface="Iconsolata" charset="0"/>
              </a:rPr>
              <a:t>String.split</a:t>
            </a:r>
            <a:r>
              <a:rPr lang="en-US" dirty="0">
                <a:solidFill>
                  <a:srgbClr val="D4D4D4"/>
                </a:solidFill>
                <a:latin typeface="Iconsolata" charset="0"/>
              </a:rPr>
              <a:t>(</a:t>
            </a:r>
            <a:r>
              <a:rPr lang="en-US" dirty="0">
                <a:solidFill>
                  <a:srgbClr val="D16969"/>
                </a:solidFill>
                <a:latin typeface="Iconsolata" charset="0"/>
              </a:rPr>
              <a:t>~r{\n}</a:t>
            </a:r>
            <a:r>
              <a:rPr lang="en-US" dirty="0">
                <a:solidFill>
                  <a:srgbClr val="D4D4D4"/>
                </a:solidFill>
                <a:latin typeface="Iconsolata" charset="0"/>
              </a:rPr>
              <a:t>)</a:t>
            </a:r>
            <a:br>
              <a:rPr lang="en-US" dirty="0">
                <a:solidFill>
                  <a:srgbClr val="D4D4D4"/>
                </a:solidFill>
                <a:latin typeface="Iconsolata" charset="0"/>
              </a:rPr>
            </a:br>
            <a:r>
              <a:rPr lang="en-US" dirty="0">
                <a:solidFill>
                  <a:srgbClr val="D4D4D4"/>
                </a:solidFill>
                <a:latin typeface="Iconsolata" charset="0"/>
              </a:rPr>
              <a:t>|&gt; </a:t>
            </a:r>
            <a:r>
              <a:rPr lang="en-US" dirty="0" err="1">
                <a:solidFill>
                  <a:srgbClr val="D4D4D4"/>
                </a:solidFill>
                <a:latin typeface="Iconsolata" charset="0"/>
              </a:rPr>
              <a:t>Enum.map</a:t>
            </a:r>
            <a:r>
              <a:rPr lang="en-US" dirty="0">
                <a:solidFill>
                  <a:srgbClr val="D4D4D4"/>
                </a:solidFill>
                <a:latin typeface="Iconsolata" charset="0"/>
              </a:rPr>
              <a:t>(&amp;</a:t>
            </a:r>
            <a:r>
              <a:rPr lang="en-US" dirty="0" err="1">
                <a:solidFill>
                  <a:srgbClr val="D4D4D4"/>
                </a:solidFill>
                <a:latin typeface="Iconsolata" charset="0"/>
              </a:rPr>
              <a:t>String.trim</a:t>
            </a:r>
            <a:r>
              <a:rPr lang="en-US" dirty="0">
                <a:solidFill>
                  <a:srgbClr val="D4D4D4"/>
                </a:solidFill>
                <a:latin typeface="Iconsolata" charset="0"/>
              </a:rPr>
              <a:t>/</a:t>
            </a:r>
            <a:r>
              <a:rPr lang="en-US" dirty="0">
                <a:solidFill>
                  <a:srgbClr val="B5CEA8"/>
                </a:solidFill>
                <a:latin typeface="Iconsolata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Iconsolata" charset="0"/>
              </a:rPr>
              <a:t>)</a:t>
            </a:r>
            <a:br>
              <a:rPr lang="en-US" dirty="0">
                <a:solidFill>
                  <a:srgbClr val="D4D4D4"/>
                </a:solidFill>
                <a:latin typeface="Iconsolata" charset="0"/>
              </a:rPr>
            </a:br>
            <a:r>
              <a:rPr lang="en-US" dirty="0">
                <a:solidFill>
                  <a:srgbClr val="D4D4D4"/>
                </a:solidFill>
                <a:latin typeface="Iconsolata" charset="0"/>
              </a:rPr>
              <a:t>|&gt; </a:t>
            </a:r>
            <a:r>
              <a:rPr lang="en-US" dirty="0" err="1">
                <a:solidFill>
                  <a:srgbClr val="D4D4D4"/>
                </a:solidFill>
                <a:latin typeface="Iconsolata" charset="0"/>
              </a:rPr>
              <a:t>Enum.filter</a:t>
            </a:r>
            <a:r>
              <a:rPr lang="en-US" dirty="0">
                <a:solidFill>
                  <a:srgbClr val="D4D4D4"/>
                </a:solidFill>
                <a:latin typeface="Iconsolata" charset="0"/>
              </a:rPr>
              <a:t>(</a:t>
            </a:r>
            <a:r>
              <a:rPr lang="en-US" dirty="0" err="1">
                <a:solidFill>
                  <a:srgbClr val="569CD6"/>
                </a:solidFill>
                <a:latin typeface="Iconsolata" charset="0"/>
              </a:rPr>
              <a:t>fn</a:t>
            </a:r>
            <a:r>
              <a:rPr lang="en-US" dirty="0">
                <a:solidFill>
                  <a:srgbClr val="D4D4D4"/>
                </a:solidFill>
                <a:latin typeface="Iconsolata" charset="0"/>
              </a:rPr>
              <a:t> x -&gt; </a:t>
            </a:r>
            <a:r>
              <a:rPr lang="en-US" dirty="0" err="1">
                <a:solidFill>
                  <a:srgbClr val="D4D4D4"/>
                </a:solidFill>
                <a:latin typeface="Iconsolata" charset="0"/>
              </a:rPr>
              <a:t>String.length</a:t>
            </a:r>
            <a:r>
              <a:rPr lang="en-US" dirty="0">
                <a:solidFill>
                  <a:srgbClr val="D4D4D4"/>
                </a:solidFill>
                <a:latin typeface="Iconsolata" charset="0"/>
              </a:rPr>
              <a:t>(x) &lt;=  </a:t>
            </a:r>
            <a:r>
              <a:rPr lang="en-US" dirty="0">
                <a:solidFill>
                  <a:srgbClr val="B5CEA8"/>
                </a:solidFill>
                <a:latin typeface="Iconsolata" charset="0"/>
              </a:rPr>
              <a:t>140</a:t>
            </a:r>
            <a:r>
              <a:rPr lang="en-US" dirty="0">
                <a:solidFill>
                  <a:srgbClr val="D4D4D4"/>
                </a:solidFill>
                <a:latin typeface="Iconsolata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Iconsolata" charset="0"/>
              </a:rPr>
              <a:t>end</a:t>
            </a:r>
            <a:r>
              <a:rPr lang="en-US" dirty="0">
                <a:solidFill>
                  <a:srgbClr val="D4D4D4"/>
                </a:solidFill>
                <a:latin typeface="Iconsolata" charset="0"/>
              </a:rPr>
              <a:t>)</a:t>
            </a:r>
            <a:br>
              <a:rPr lang="en-US" dirty="0">
                <a:solidFill>
                  <a:srgbClr val="D4D4D4"/>
                </a:solidFill>
                <a:latin typeface="Iconsolata" charset="0"/>
              </a:rPr>
            </a:br>
            <a:endParaRPr lang="en-US" dirty="0">
              <a:solidFill>
                <a:srgbClr val="00B050"/>
              </a:solidFill>
              <a:latin typeface="Inconsolata" charset="0"/>
              <a:ea typeface="Inconsolata" charset="0"/>
              <a:cs typeface="Inconsolata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#FunctionalElixir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09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352801" y="1417638"/>
            <a:ext cx="283779" cy="41116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WITH |&gt;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417638"/>
            <a:ext cx="8229600" cy="4695920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my_list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= [[1], [2,3], [4,5,6]]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my_list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|&gt; </a:t>
            </a:r>
            <a:r>
              <a:rPr lang="mr-IN" dirty="0" err="1" smtClean="0">
                <a:latin typeface="Consolas" charset="0"/>
                <a:ea typeface="Consolas" charset="0"/>
                <a:cs typeface="Consolas" charset="0"/>
              </a:rPr>
              <a:t>Enum.at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(1</a:t>
            </a:r>
            <a:r>
              <a:rPr lang="mr-IN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mr-IN" dirty="0">
                <a:latin typeface="Consolas" charset="0"/>
                <a:ea typeface="Consolas" charset="0"/>
                <a:cs typeface="Consolas" charset="0"/>
              </a:rPr>
              <a:t>|&gt; </a:t>
            </a:r>
            <a:r>
              <a:rPr lang="mr-IN" dirty="0" err="1">
                <a:latin typeface="Consolas" charset="0"/>
                <a:ea typeface="Consolas" charset="0"/>
                <a:cs typeface="Consolas" charset="0"/>
              </a:rPr>
              <a:t>Enum.at</a:t>
            </a:r>
            <a:r>
              <a:rPr lang="mr-IN" dirty="0">
                <a:latin typeface="Consolas" charset="0"/>
                <a:ea typeface="Consolas" charset="0"/>
                <a:cs typeface="Consolas" charset="0"/>
              </a:rPr>
              <a:t>(0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#FunctionalElixir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0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352801" y="1417638"/>
            <a:ext cx="283779" cy="41116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WITH |&gt;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417638"/>
            <a:ext cx="8229600" cy="4695920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my_list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= [[1], [2,3], [4,5,6]]</a:t>
            </a:r>
          </a:p>
          <a:p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my_list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|&gt; </a:t>
            </a:r>
            <a:r>
              <a:rPr lang="mr-IN" dirty="0" err="1" smtClean="0">
                <a:latin typeface="Consolas" charset="0"/>
                <a:ea typeface="Consolas" charset="0"/>
                <a:cs typeface="Consolas" charset="0"/>
              </a:rPr>
              <a:t>Enum.at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(1</a:t>
            </a:r>
            <a:r>
              <a:rPr lang="mr-IN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mr-IN" dirty="0">
                <a:latin typeface="Consolas" charset="0"/>
                <a:ea typeface="Consolas" charset="0"/>
                <a:cs typeface="Consolas" charset="0"/>
              </a:rPr>
              <a:t>|&gt; </a:t>
            </a:r>
            <a:r>
              <a:rPr lang="mr-IN" b="1" dirty="0" err="1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IO.inspect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#[2,3]</a:t>
            </a:r>
            <a:endParaRPr lang="mr-IN" dirty="0">
              <a:solidFill>
                <a:schemeClr val="bg2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mr-IN" dirty="0">
                <a:latin typeface="Consolas" charset="0"/>
                <a:ea typeface="Consolas" charset="0"/>
                <a:cs typeface="Consolas" charset="0"/>
              </a:rPr>
              <a:t>|&gt; </a:t>
            </a:r>
            <a:r>
              <a:rPr lang="mr-IN" dirty="0" err="1">
                <a:latin typeface="Consolas" charset="0"/>
                <a:ea typeface="Consolas" charset="0"/>
                <a:cs typeface="Consolas" charset="0"/>
              </a:rPr>
              <a:t>Enum.at</a:t>
            </a:r>
            <a:r>
              <a:rPr lang="mr-IN" dirty="0">
                <a:latin typeface="Consolas" charset="0"/>
                <a:ea typeface="Consolas" charset="0"/>
                <a:cs typeface="Consolas" charset="0"/>
              </a:rPr>
              <a:t>(0)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#FunctionalElixir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25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Not How: </a:t>
            </a:r>
            <a:br>
              <a:rPr lang="en-US" dirty="0" smtClean="0"/>
            </a:br>
            <a:r>
              <a:rPr lang="en-US" dirty="0" smtClean="0"/>
              <a:t>Tweetable Strings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#FunctionalElixir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2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FUNCTIONS HAVE POWER: COMPOSITION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solidFill>
                  <a:srgbClr val="569CD6"/>
                </a:solidFill>
                <a:latin typeface="Iconsolata" charset="0"/>
              </a:rPr>
              <a:t>def</a:t>
            </a:r>
            <a:r>
              <a:rPr lang="en-US" dirty="0" smtClean="0">
                <a:solidFill>
                  <a:srgbClr val="D4D4D4"/>
                </a:solidFill>
                <a:latin typeface="Iconsolata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Iconsolata" charset="0"/>
              </a:rPr>
              <a:t>get_contents</a:t>
            </a:r>
            <a:r>
              <a:rPr lang="en-US" dirty="0">
                <a:solidFill>
                  <a:srgbClr val="D4D4D4"/>
                </a:solidFill>
                <a:latin typeface="Iconsolata" charset="0"/>
              </a:rPr>
              <a:t>(path) </a:t>
            </a:r>
            <a:r>
              <a:rPr lang="en-US" dirty="0">
                <a:solidFill>
                  <a:srgbClr val="569CD6"/>
                </a:solidFill>
                <a:latin typeface="Iconsolata" charset="0"/>
              </a:rPr>
              <a:t>do</a:t>
            </a:r>
            <a:endParaRPr lang="en-US" dirty="0">
              <a:solidFill>
                <a:srgbClr val="D4D4D4"/>
              </a:solidFill>
              <a:latin typeface="Iconsolat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D4D4D4"/>
                </a:solidFill>
                <a:latin typeface="Iconsolata" charset="0"/>
              </a:rPr>
              <a:t>	path</a:t>
            </a:r>
            <a:endParaRPr lang="en-US" dirty="0">
              <a:solidFill>
                <a:srgbClr val="D4D4D4"/>
              </a:solidFill>
              <a:latin typeface="Iconsolat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D4D4D4"/>
                </a:solidFill>
                <a:latin typeface="Iconsolata" charset="0"/>
              </a:rPr>
              <a:t>	|&gt; </a:t>
            </a:r>
            <a:r>
              <a:rPr lang="en-US" dirty="0" err="1">
                <a:solidFill>
                  <a:srgbClr val="D4D4D4"/>
                </a:solidFill>
                <a:latin typeface="Iconsolata" charset="0"/>
              </a:rPr>
              <a:t>File.read</a:t>
            </a:r>
            <a:r>
              <a:rPr lang="en-US" dirty="0">
                <a:solidFill>
                  <a:srgbClr val="D4D4D4"/>
                </a:solidFill>
                <a:latin typeface="Iconsolata" charset="0"/>
              </a:rPr>
              <a:t>!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D4D4D4"/>
                </a:solidFill>
                <a:latin typeface="Iconsolata" charset="0"/>
              </a:rPr>
              <a:t>	|&gt; </a:t>
            </a:r>
            <a:r>
              <a:rPr lang="en-US" dirty="0" err="1">
                <a:solidFill>
                  <a:srgbClr val="D4D4D4"/>
                </a:solidFill>
                <a:latin typeface="Iconsolata" charset="0"/>
              </a:rPr>
              <a:t>String.split</a:t>
            </a:r>
            <a:r>
              <a:rPr lang="en-US" dirty="0">
                <a:solidFill>
                  <a:srgbClr val="D4D4D4"/>
                </a:solidFill>
                <a:latin typeface="Iconsolata" charset="0"/>
              </a:rPr>
              <a:t>(</a:t>
            </a:r>
            <a:r>
              <a:rPr lang="en-US" dirty="0">
                <a:solidFill>
                  <a:srgbClr val="D16969"/>
                </a:solidFill>
                <a:latin typeface="Iconsolata" charset="0"/>
              </a:rPr>
              <a:t>~r{\n}</a:t>
            </a:r>
            <a:r>
              <a:rPr lang="en-US" dirty="0">
                <a:solidFill>
                  <a:srgbClr val="D4D4D4"/>
                </a:solidFill>
                <a:latin typeface="Iconsolata" charset="0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D4D4D4"/>
                </a:solidFill>
                <a:latin typeface="Iconsolata" charset="0"/>
              </a:rPr>
              <a:t>	|&gt; </a:t>
            </a:r>
            <a:r>
              <a:rPr lang="en-US" dirty="0" err="1">
                <a:solidFill>
                  <a:srgbClr val="D4D4D4"/>
                </a:solidFill>
                <a:latin typeface="Iconsolata" charset="0"/>
              </a:rPr>
              <a:t>Enum.map</a:t>
            </a:r>
            <a:r>
              <a:rPr lang="en-US" dirty="0">
                <a:solidFill>
                  <a:srgbClr val="D4D4D4"/>
                </a:solidFill>
                <a:latin typeface="Iconsolata" charset="0"/>
              </a:rPr>
              <a:t>(&amp;</a:t>
            </a:r>
            <a:r>
              <a:rPr lang="en-US" dirty="0" err="1">
                <a:solidFill>
                  <a:srgbClr val="D4D4D4"/>
                </a:solidFill>
                <a:latin typeface="Iconsolata" charset="0"/>
              </a:rPr>
              <a:t>String.strip</a:t>
            </a:r>
            <a:r>
              <a:rPr lang="en-US" dirty="0">
                <a:solidFill>
                  <a:srgbClr val="D4D4D4"/>
                </a:solidFill>
                <a:latin typeface="Iconsolata" charset="0"/>
              </a:rPr>
              <a:t>/</a:t>
            </a:r>
            <a:r>
              <a:rPr lang="en-US" dirty="0">
                <a:solidFill>
                  <a:srgbClr val="B5CEA8"/>
                </a:solidFill>
                <a:latin typeface="Iconsolata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Iconsolata" charset="0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D4D4D4"/>
                </a:solidFill>
                <a:latin typeface="Iconsolata" charset="0"/>
              </a:rPr>
              <a:t>	|&gt; </a:t>
            </a:r>
            <a:r>
              <a:rPr lang="en-US" dirty="0" err="1">
                <a:solidFill>
                  <a:srgbClr val="D4D4D4"/>
                </a:solidFill>
                <a:latin typeface="Iconsolata" charset="0"/>
              </a:rPr>
              <a:t>Enum.filter</a:t>
            </a:r>
            <a:r>
              <a:rPr lang="en-US" dirty="0">
                <a:solidFill>
                  <a:srgbClr val="D4D4D4"/>
                </a:solidFill>
                <a:latin typeface="Iconsolata" charset="0"/>
              </a:rPr>
              <a:t>(</a:t>
            </a:r>
            <a:r>
              <a:rPr lang="en-US" dirty="0" err="1">
                <a:solidFill>
                  <a:srgbClr val="569CD6"/>
                </a:solidFill>
                <a:latin typeface="Iconsolata" charset="0"/>
              </a:rPr>
              <a:t>fn</a:t>
            </a:r>
            <a:r>
              <a:rPr lang="en-US" dirty="0">
                <a:solidFill>
                  <a:srgbClr val="D4D4D4"/>
                </a:solidFill>
                <a:latin typeface="Iconsolata" charset="0"/>
              </a:rPr>
              <a:t> x -&gt; </a:t>
            </a:r>
            <a:r>
              <a:rPr lang="en-US" dirty="0" err="1">
                <a:solidFill>
                  <a:srgbClr val="D4D4D4"/>
                </a:solidFill>
                <a:latin typeface="Iconsolata" charset="0"/>
              </a:rPr>
              <a:t>String.length</a:t>
            </a:r>
            <a:r>
              <a:rPr lang="en-US" dirty="0">
                <a:solidFill>
                  <a:srgbClr val="D4D4D4"/>
                </a:solidFill>
                <a:latin typeface="Iconsolata" charset="0"/>
              </a:rPr>
              <a:t>(x) &lt;= </a:t>
            </a:r>
            <a:r>
              <a:rPr lang="en-US" dirty="0">
                <a:solidFill>
                  <a:srgbClr val="B5CEA8"/>
                </a:solidFill>
                <a:latin typeface="Iconsolata" charset="0"/>
              </a:rPr>
              <a:t>140</a:t>
            </a:r>
            <a:r>
              <a:rPr lang="en-US" dirty="0">
                <a:solidFill>
                  <a:srgbClr val="D4D4D4"/>
                </a:solidFill>
                <a:latin typeface="Iconsolata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Iconsolata" charset="0"/>
              </a:rPr>
              <a:t>end</a:t>
            </a:r>
            <a:r>
              <a:rPr lang="en-US" dirty="0">
                <a:solidFill>
                  <a:srgbClr val="D4D4D4"/>
                </a:solidFill>
                <a:latin typeface="Iconsolata" charset="0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569CD6"/>
                </a:solidFill>
                <a:latin typeface="Iconsolata" charset="0"/>
              </a:rPr>
              <a:t>end</a:t>
            </a:r>
            <a:endParaRPr lang="en-US" dirty="0">
              <a:solidFill>
                <a:srgbClr val="D4D4D4"/>
              </a:solidFill>
              <a:latin typeface="Iconsolata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#FunctionalElixir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88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Maybe I’m Not Smart Enough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#FunctionalElixir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0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Pattern Matching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#FunctionalElixir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22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0489"/>
            <a:ext cx="8229600" cy="2081049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{first, last} = {“Nate”, “Taylor”}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first: “Nate”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last: “Taylor”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#FunctionalElixir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38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649014"/>
            <a:ext cx="8229600" cy="1095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1"/>
                </a:solidFill>
                <a:latin typeface="Futura Hv BT"/>
                <a:ea typeface="+mj-ea"/>
                <a:cs typeface="Futura Hv BT"/>
              </a:defRPr>
            </a:lvl1pPr>
          </a:lstStyle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{first, “Taylor”} = {“Nate”, “Taylor”}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first: “Nate”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#FunctionalElixir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95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609287"/>
            <a:ext cx="8229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{first, “Taylor”} = {“Nate”, “Diaz</a:t>
            </a:r>
            <a:r>
              <a:rPr lang="en-US" sz="2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”}</a:t>
            </a:r>
          </a:p>
          <a:p>
            <a:endParaRPr lang="en-US" sz="2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** (</a:t>
            </a:r>
            <a:r>
              <a:rPr lang="en-US" sz="24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MatchError</a:t>
            </a:r>
            <a:r>
              <a:rPr lang="en-US" sz="24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) no match of right hand side value: {"Nate", </a:t>
            </a:r>
            <a:r>
              <a:rPr lang="en-US" sz="24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”Diaz"}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#FunctionalElixir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20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Pattern Matching: </a:t>
            </a:r>
            <a:r>
              <a:rPr lang="en-US" dirty="0" smtClean="0">
                <a:solidFill>
                  <a:schemeClr val="accent1"/>
                </a:solidFill>
              </a:rPr>
              <a:t>Return Values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#FunctionalElixir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69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88476"/>
            <a:ext cx="8229600" cy="2081049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charset="0"/>
                <a:ea typeface="Consolas" charset="0"/>
                <a:cs typeface="Consolas" charset="0"/>
              </a:rPr>
              <a:t>case</a:t>
            </a:r>
            <a:r>
              <a:rPr lang="en-US" dirty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>File.read</a:t>
            </a:r>
            <a:r>
              <a:rPr lang="en-US" dirty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>(filename) </a:t>
            </a:r>
            <a:r>
              <a:rPr lang="en-US" dirty="0">
                <a:solidFill>
                  <a:srgbClr val="569CD6"/>
                </a:solidFill>
                <a:latin typeface="Consolas" charset="0"/>
                <a:ea typeface="Consolas" charset="0"/>
                <a:cs typeface="Consolas" charset="0"/>
              </a:rPr>
              <a:t>do</a:t>
            </a:r>
            <a:r>
              <a:rPr lang="en-US" dirty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>	{:</a:t>
            </a:r>
            <a:r>
              <a:rPr lang="en-US" dirty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>ok, file} -&gt; </a:t>
            </a:r>
            <a:r>
              <a:rPr lang="en-US" dirty="0" err="1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>IO.puts</a:t>
            </a:r>
            <a:r>
              <a:rPr lang="en-US" dirty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>(file)</a:t>
            </a:r>
            <a:br>
              <a:rPr lang="en-US" dirty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>	{:</a:t>
            </a:r>
            <a:r>
              <a:rPr lang="en-US" dirty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>error, reason} -&gt; </a:t>
            </a:r>
            <a:r>
              <a:rPr lang="en-US" dirty="0" err="1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>IO.puts</a:t>
            </a:r>
            <a:r>
              <a:rPr lang="en-US" dirty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>(reason)</a:t>
            </a:r>
            <a:br>
              <a:rPr lang="en-US" dirty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solidFill>
                  <a:srgbClr val="569CD6"/>
                </a:solidFill>
                <a:latin typeface="Consolas" charset="0"/>
                <a:ea typeface="Consolas" charset="0"/>
                <a:cs typeface="Consolas" charset="0"/>
              </a:rPr>
              <a:t>end</a:t>
            </a:r>
            <a:endParaRPr lang="en-US" dirty="0">
              <a:solidFill>
                <a:srgbClr val="D4D4D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#FunctionalElixir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56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Pattern Matching: </a:t>
            </a:r>
            <a:r>
              <a:rPr lang="en-US" dirty="0" err="1" smtClean="0">
                <a:solidFill>
                  <a:schemeClr val="accent1"/>
                </a:solidFill>
              </a:rPr>
              <a:t>Structs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#FunctionalElixir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7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4290"/>
            <a:ext cx="8229600" cy="5822731"/>
          </a:xfrm>
        </p:spPr>
        <p:txBody>
          <a:bodyPr>
            <a:noAutofit/>
          </a:bodyPr>
          <a:lstStyle/>
          <a:p>
            <a:r>
              <a:rPr lang="en-US" dirty="0" err="1">
                <a:solidFill>
                  <a:srgbClr val="569CD6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dirty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>special_event</a:t>
            </a:r>
            <a:r>
              <a:rPr lang="en-US" dirty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>(date) </a:t>
            </a:r>
            <a:r>
              <a:rPr lang="en-US" dirty="0">
                <a:solidFill>
                  <a:srgbClr val="569CD6"/>
                </a:solidFill>
                <a:latin typeface="Consolas" charset="0"/>
                <a:ea typeface="Consolas" charset="0"/>
                <a:cs typeface="Consolas" charset="0"/>
              </a:rPr>
              <a:t>do</a:t>
            </a:r>
            <a:r>
              <a:rPr lang="en-US" dirty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solidFill>
                  <a:srgbClr val="569CD6"/>
                </a:solidFill>
                <a:latin typeface="Consolas" charset="0"/>
                <a:ea typeface="Consolas" charset="0"/>
                <a:cs typeface="Consolas" charset="0"/>
              </a:rPr>
              <a:t>case</a:t>
            </a:r>
            <a:r>
              <a:rPr lang="en-US" dirty="0" smtClean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> date </a:t>
            </a:r>
            <a:r>
              <a:rPr lang="en-US" dirty="0" smtClean="0">
                <a:solidFill>
                  <a:srgbClr val="569CD6"/>
                </a:solidFill>
                <a:latin typeface="Consolas" charset="0"/>
                <a:ea typeface="Consolas" charset="0"/>
                <a:cs typeface="Consolas" charset="0"/>
              </a:rPr>
              <a:t>do</a:t>
            </a:r>
            <a:r>
              <a:rPr lang="en-US" dirty="0" smtClean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dirty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  <a:r>
              <a:rPr lang="en-US" dirty="0">
                <a:solidFill>
                  <a:srgbClr val="B5CEA8"/>
                </a:solidFill>
                <a:latin typeface="Consolas" charset="0"/>
                <a:ea typeface="Consolas" charset="0"/>
                <a:cs typeface="Consolas" charset="0"/>
              </a:rPr>
              <a:t>10</a:t>
            </a:r>
            <a:r>
              <a:rPr lang="en-US" dirty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>
                <a:solidFill>
                  <a:srgbClr val="B5CEA8"/>
                </a:solidFill>
                <a:latin typeface="Consolas" charset="0"/>
                <a:ea typeface="Consolas" charset="0"/>
                <a:cs typeface="Consolas" charset="0"/>
              </a:rPr>
              <a:t>31</a:t>
            </a:r>
            <a:r>
              <a:rPr lang="en-US" dirty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>
                <a:solidFill>
                  <a:srgbClr val="B5CEA8"/>
                </a:solidFill>
                <a:latin typeface="Consolas" charset="0"/>
                <a:ea typeface="Consolas" charset="0"/>
                <a:cs typeface="Consolas" charset="0"/>
              </a:rPr>
              <a:t>1517</a:t>
            </a:r>
            <a:r>
              <a:rPr lang="en-US" dirty="0" smtClean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>} </a:t>
            </a:r>
            <a:r>
              <a:rPr lang="en-US" dirty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>-&gt; </a:t>
            </a:r>
            <a:r>
              <a:rPr lang="en-US" dirty="0" smtClean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>:reformation</a:t>
            </a:r>
            <a:r>
              <a:rPr lang="en-US" dirty="0" smtClean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  <a:r>
              <a:rPr lang="en-US" dirty="0" smtClean="0">
                <a:solidFill>
                  <a:srgbClr val="B5CEA8"/>
                </a:solidFill>
                <a:latin typeface="Consolas" charset="0"/>
                <a:ea typeface="Consolas" charset="0"/>
                <a:cs typeface="Consolas" charset="0"/>
              </a:rPr>
              <a:t>10</a:t>
            </a:r>
            <a:r>
              <a:rPr lang="en-US" dirty="0" smtClean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smtClean="0">
                <a:solidFill>
                  <a:srgbClr val="B5CEA8"/>
                </a:solidFill>
                <a:latin typeface="Consolas" charset="0"/>
                <a:ea typeface="Consolas" charset="0"/>
                <a:cs typeface="Consolas" charset="0"/>
              </a:rPr>
              <a:t>31</a:t>
            </a:r>
            <a:r>
              <a:rPr lang="en-US" dirty="0" smtClean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>, _} -&gt; :</a:t>
            </a:r>
            <a:r>
              <a:rPr lang="en-US" dirty="0" err="1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>halloween</a:t>
            </a:r>
            <a:r>
              <a:rPr lang="en-US" dirty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>		{</a:t>
            </a:r>
            <a:r>
              <a:rPr lang="en-US" dirty="0">
                <a:solidFill>
                  <a:srgbClr val="B5CEA8"/>
                </a:solidFill>
                <a:latin typeface="Consolas" charset="0"/>
                <a:ea typeface="Consolas" charset="0"/>
                <a:cs typeface="Consolas" charset="0"/>
              </a:rPr>
              <a:t>10</a:t>
            </a:r>
            <a:r>
              <a:rPr lang="en-US" dirty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smtClean="0">
                <a:solidFill>
                  <a:srgbClr val="B5CEA8"/>
                </a:solidFill>
                <a:latin typeface="Consolas" charset="0"/>
                <a:ea typeface="Consolas" charset="0"/>
                <a:cs typeface="Consolas" charset="0"/>
              </a:rPr>
              <a:t>12</a:t>
            </a:r>
            <a:r>
              <a:rPr lang="en-US" dirty="0" smtClean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>_} -&gt; </a:t>
            </a:r>
            <a:r>
              <a:rPr lang="en-US" dirty="0" smtClean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dirty="0" err="1" smtClean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>my_birthday</a:t>
            </a:r>
            <a:r>
              <a:rPr lang="en-US" dirty="0" smtClean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>		{</a:t>
            </a:r>
            <a:r>
              <a:rPr lang="en-US" dirty="0" smtClean="0">
                <a:solidFill>
                  <a:srgbClr val="B5CEA8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dirty="0" smtClean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smtClean="0">
                <a:solidFill>
                  <a:srgbClr val="B5CEA8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dirty="0" smtClean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>, _} -&gt; :</a:t>
            </a:r>
            <a:r>
              <a:rPr lang="en-US" dirty="0" err="1" smtClean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>new_years</a:t>
            </a:r>
            <a:r>
              <a:rPr lang="en-US" dirty="0" smtClean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>		{_, </a:t>
            </a:r>
            <a:r>
              <a:rPr lang="en-US" dirty="0" smtClean="0">
                <a:solidFill>
                  <a:srgbClr val="B5CEA8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dirty="0" smtClean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>, _} -&gt; :</a:t>
            </a:r>
            <a:r>
              <a:rPr lang="en-US" dirty="0" err="1" smtClean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>first_of_the_month</a:t>
            </a:r>
            <a:r>
              <a:rPr lang="en-US" dirty="0" smtClean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>		{_, _, </a:t>
            </a:r>
            <a:r>
              <a:rPr lang="en-US" dirty="0" smtClean="0">
                <a:solidFill>
                  <a:srgbClr val="B5CEA8"/>
                </a:solidFill>
                <a:latin typeface="Consolas" charset="0"/>
                <a:ea typeface="Consolas" charset="0"/>
                <a:cs typeface="Consolas" charset="0"/>
              </a:rPr>
              <a:t>2000</a:t>
            </a:r>
            <a:r>
              <a:rPr lang="en-US" dirty="0" smtClean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>} -&gt; :</a:t>
            </a:r>
            <a:r>
              <a:rPr lang="en-US" dirty="0" smtClean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>y2k</a:t>
            </a:r>
            <a:r>
              <a:rPr lang="en-US" dirty="0" smtClean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>		_ -&gt; :boring</a:t>
            </a:r>
            <a:br>
              <a:rPr lang="en-US" dirty="0" smtClean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solidFill>
                  <a:srgbClr val="569CD6"/>
                </a:solidFill>
                <a:latin typeface="Consolas" charset="0"/>
                <a:ea typeface="Consolas" charset="0"/>
                <a:cs typeface="Consolas" charset="0"/>
              </a:rPr>
              <a:t>end</a:t>
            </a:r>
            <a:r>
              <a:rPr lang="en-US" dirty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solidFill>
                  <a:srgbClr val="569CD6"/>
                </a:solidFill>
                <a:latin typeface="Consolas" charset="0"/>
                <a:ea typeface="Consolas" charset="0"/>
                <a:cs typeface="Consolas" charset="0"/>
              </a:rPr>
              <a:t>end</a:t>
            </a:r>
            <a:endParaRPr lang="en-US" dirty="0">
              <a:solidFill>
                <a:srgbClr val="D4D4D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#FunctionalElixir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80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Pattern Matching: </a:t>
            </a:r>
            <a:r>
              <a:rPr lang="en-US" dirty="0" smtClean="0">
                <a:solidFill>
                  <a:schemeClr val="accent1"/>
                </a:solidFill>
              </a:rPr>
              <a:t>Function Parameters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#FunctionalElixir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82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88476"/>
            <a:ext cx="8229600" cy="2081049"/>
          </a:xfrm>
        </p:spPr>
        <p:txBody>
          <a:bodyPr>
            <a:noAutofit/>
          </a:bodyPr>
          <a:lstStyle/>
          <a:p>
            <a:r>
              <a:rPr lang="en-US" dirty="0" err="1" smtClean="0">
                <a:solidFill>
                  <a:srgbClr val="569CD6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dirty="0" smtClean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>is_dynamic</a:t>
            </a:r>
            <a:r>
              <a:rPr lang="en-US" dirty="0" smtClean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>(:c), </a:t>
            </a:r>
            <a:r>
              <a:rPr lang="en-US" dirty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>do: </a:t>
            </a:r>
            <a:r>
              <a:rPr lang="en-US" dirty="0" smtClean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>:false</a:t>
            </a:r>
            <a:br>
              <a:rPr lang="en-US" dirty="0" smtClean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solidFill>
                  <a:srgbClr val="569CD6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dirty="0" smtClean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>is_dynamic</a:t>
            </a:r>
            <a:r>
              <a:rPr lang="en-US" dirty="0" smtClean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>(:elixir), </a:t>
            </a:r>
            <a:r>
              <a:rPr lang="en-US" dirty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>do: :true </a:t>
            </a:r>
            <a:r>
              <a:rPr lang="en-US" dirty="0" smtClean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solidFill>
                  <a:srgbClr val="569CD6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dirty="0" smtClean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>is_dynamic</a:t>
            </a:r>
            <a:r>
              <a:rPr lang="en-US" dirty="0" smtClean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>(_other), </a:t>
            </a:r>
            <a:r>
              <a:rPr lang="en-US" dirty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>do: </a:t>
            </a:r>
            <a:r>
              <a:rPr lang="en-US" dirty="0" smtClean="0">
                <a:solidFill>
                  <a:srgbClr val="D4D4D4"/>
                </a:solidFill>
                <a:latin typeface="Consolas" charset="0"/>
                <a:ea typeface="Consolas" charset="0"/>
                <a:cs typeface="Consolas" charset="0"/>
              </a:rPr>
              <a:t>:unknown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#FunctionalElixir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47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ELIXIR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57200" y="1843881"/>
            <a:ext cx="4038600" cy="40386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 anchor="ctr" anchorCtr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Functional Programming for </a:t>
            </a:r>
            <a:r>
              <a:rPr lang="en-US" dirty="0" smtClean="0">
                <a:solidFill>
                  <a:schemeClr val="accent1"/>
                </a:solidFill>
              </a:rPr>
              <a:t>Everyone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#FunctionalElixir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4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is_dynamic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25606" y="1626236"/>
            <a:ext cx="4092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is_dynamic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(: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javascript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63158" y="2651402"/>
            <a:ext cx="2864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is_dynamic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(:elixir)</a:t>
            </a:r>
            <a:endParaRPr lang="en-US" sz="2000" dirty="0">
              <a:solidFill>
                <a:srgbClr val="FF0000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63159" y="3208508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is_dynamic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(:c)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63158" y="3765613"/>
            <a:ext cx="2723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is_dynamic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(_other)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5" name="Frame 34"/>
          <p:cNvSpPr/>
          <p:nvPr/>
        </p:nvSpPr>
        <p:spPr>
          <a:xfrm>
            <a:off x="3026979" y="2340337"/>
            <a:ext cx="3336330" cy="2196663"/>
          </a:xfrm>
          <a:prstGeom prst="frame">
            <a:avLst>
              <a:gd name="adj1" fmla="val 197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770936" y="4848065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:unknown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#FunctionalElixir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9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3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is_dynamic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90239" y="1670074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is_dynamic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(:c)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5" name="Frame 34"/>
          <p:cNvSpPr/>
          <p:nvPr/>
        </p:nvSpPr>
        <p:spPr>
          <a:xfrm>
            <a:off x="3026979" y="2340337"/>
            <a:ext cx="3402396" cy="2196663"/>
          </a:xfrm>
          <a:prstGeom prst="frame">
            <a:avLst>
              <a:gd name="adj1" fmla="val 197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40854" y="487982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:false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63158" y="2651402"/>
            <a:ext cx="2864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is_dynamic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(:elixir)</a:t>
            </a:r>
            <a:endParaRPr lang="en-US" sz="2000" dirty="0">
              <a:solidFill>
                <a:srgbClr val="FF0000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63159" y="3208508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is_dynamic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(:c)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63158" y="3765613"/>
            <a:ext cx="2723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is_dynamic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(_other)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#FunctionalElixir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8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Pattern Matching: </a:t>
            </a:r>
            <a:r>
              <a:rPr lang="en-US" dirty="0" smtClean="0">
                <a:solidFill>
                  <a:schemeClr val="accent1"/>
                </a:solidFill>
              </a:rPr>
              <a:t>Recursion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#FunctionalElixir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02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152" y="1979886"/>
            <a:ext cx="8581697" cy="2898227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D4D4D4"/>
                </a:solidFill>
                <a:latin typeface="Iconsolata" charset="0"/>
              </a:rPr>
              <a:t/>
            </a:r>
            <a:br>
              <a:rPr lang="en-US" dirty="0">
                <a:solidFill>
                  <a:srgbClr val="D4D4D4"/>
                </a:solidFill>
                <a:latin typeface="Iconsolata" charset="0"/>
              </a:rPr>
            </a:br>
            <a:r>
              <a:rPr lang="en-US" dirty="0" err="1">
                <a:solidFill>
                  <a:srgbClr val="569CD6"/>
                </a:solidFill>
                <a:latin typeface="Iconsolata" charset="0"/>
              </a:rPr>
              <a:t>def</a:t>
            </a:r>
            <a:r>
              <a:rPr lang="en-US" dirty="0">
                <a:solidFill>
                  <a:srgbClr val="D4D4D4"/>
                </a:solidFill>
                <a:latin typeface="Iconsolata" charset="0"/>
              </a:rPr>
              <a:t> </a:t>
            </a:r>
            <a:r>
              <a:rPr lang="en-US" dirty="0" smtClean="0">
                <a:solidFill>
                  <a:srgbClr val="D4D4D4"/>
                </a:solidFill>
                <a:latin typeface="Iconsolata" charset="0"/>
              </a:rPr>
              <a:t>reverse(list) </a:t>
            </a:r>
            <a:r>
              <a:rPr lang="en-US" dirty="0">
                <a:solidFill>
                  <a:srgbClr val="569CD6"/>
                </a:solidFill>
                <a:latin typeface="Iconsolata" charset="0"/>
              </a:rPr>
              <a:t>do</a:t>
            </a:r>
            <a:r>
              <a:rPr lang="en-US" dirty="0">
                <a:solidFill>
                  <a:srgbClr val="D4D4D4"/>
                </a:solidFill>
                <a:latin typeface="Iconsolata" charset="0"/>
              </a:rPr>
              <a:t/>
            </a:r>
            <a:br>
              <a:rPr lang="en-US" dirty="0">
                <a:solidFill>
                  <a:srgbClr val="D4D4D4"/>
                </a:solidFill>
                <a:latin typeface="Iconsolata" charset="0"/>
              </a:rPr>
            </a:br>
            <a:r>
              <a:rPr lang="en-US" dirty="0" smtClean="0">
                <a:solidFill>
                  <a:srgbClr val="D4D4D4"/>
                </a:solidFill>
                <a:latin typeface="Iconsolata" charset="0"/>
              </a:rPr>
              <a:t>	reverse(list, </a:t>
            </a:r>
            <a:r>
              <a:rPr lang="en-US" dirty="0">
                <a:solidFill>
                  <a:srgbClr val="D4D4D4"/>
                </a:solidFill>
                <a:latin typeface="Iconsolata" charset="0"/>
              </a:rPr>
              <a:t>[])</a:t>
            </a:r>
            <a:br>
              <a:rPr lang="en-US" dirty="0">
                <a:solidFill>
                  <a:srgbClr val="D4D4D4"/>
                </a:solidFill>
                <a:latin typeface="Iconsolata" charset="0"/>
              </a:rPr>
            </a:br>
            <a:r>
              <a:rPr lang="en-US" dirty="0">
                <a:solidFill>
                  <a:srgbClr val="569CD6"/>
                </a:solidFill>
                <a:latin typeface="Iconsolata" charset="0"/>
              </a:rPr>
              <a:t>end</a:t>
            </a:r>
            <a:r>
              <a:rPr lang="en-US" dirty="0">
                <a:solidFill>
                  <a:srgbClr val="D4D4D4"/>
                </a:solidFill>
                <a:latin typeface="Iconsolata" charset="0"/>
              </a:rPr>
              <a:t/>
            </a:r>
            <a:br>
              <a:rPr lang="en-US" dirty="0">
                <a:solidFill>
                  <a:srgbClr val="D4D4D4"/>
                </a:solidFill>
                <a:latin typeface="Iconsolata" charset="0"/>
              </a:rPr>
            </a:br>
            <a:r>
              <a:rPr lang="en-US" dirty="0" err="1">
                <a:solidFill>
                  <a:srgbClr val="569CD6"/>
                </a:solidFill>
                <a:latin typeface="Iconsolata" charset="0"/>
              </a:rPr>
              <a:t>def</a:t>
            </a:r>
            <a:r>
              <a:rPr lang="en-US" dirty="0">
                <a:solidFill>
                  <a:srgbClr val="D4D4D4"/>
                </a:solidFill>
                <a:latin typeface="Iconsolata" charset="0"/>
              </a:rPr>
              <a:t> reverse([], reversed), do: reversed</a:t>
            </a:r>
            <a:br>
              <a:rPr lang="en-US" dirty="0">
                <a:solidFill>
                  <a:srgbClr val="D4D4D4"/>
                </a:solidFill>
                <a:latin typeface="Iconsolata" charset="0"/>
              </a:rPr>
            </a:br>
            <a:r>
              <a:rPr lang="en-US" dirty="0" err="1">
                <a:solidFill>
                  <a:srgbClr val="569CD6"/>
                </a:solidFill>
                <a:latin typeface="Iconsolata" charset="0"/>
              </a:rPr>
              <a:t>def</a:t>
            </a:r>
            <a:r>
              <a:rPr lang="en-US" dirty="0">
                <a:solidFill>
                  <a:srgbClr val="D4D4D4"/>
                </a:solidFill>
                <a:latin typeface="Iconsolata" charset="0"/>
              </a:rPr>
              <a:t> reverse([head | tail], reversed), do: reverse(tail, [head | reversed])</a:t>
            </a:r>
            <a:br>
              <a:rPr lang="en-US" dirty="0">
                <a:solidFill>
                  <a:srgbClr val="D4D4D4"/>
                </a:solidFill>
                <a:latin typeface="Iconsolata" charset="0"/>
              </a:rPr>
            </a:br>
            <a:endParaRPr lang="en-US" dirty="0">
              <a:solidFill>
                <a:schemeClr val="bg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#FunctionalElixir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37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032235" y="2651402"/>
            <a:ext cx="2254468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20321" y="1626236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reverse([1,2,3])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32235" y="2651402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r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everse(list)</a:t>
            </a:r>
            <a:endParaRPr lang="en-US" sz="2000" dirty="0">
              <a:solidFill>
                <a:srgbClr val="FF0000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32236" y="3208508"/>
            <a:ext cx="3147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reverse([], reversed)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32235" y="3765613"/>
            <a:ext cx="32480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Iconsolata" charset="0"/>
              </a:rPr>
              <a:t>reverse([head | tail], reversed)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5" name="Frame 34"/>
          <p:cNvSpPr/>
          <p:nvPr/>
        </p:nvSpPr>
        <p:spPr>
          <a:xfrm>
            <a:off x="2596055" y="2350906"/>
            <a:ext cx="3951890" cy="2196663"/>
          </a:xfrm>
          <a:prstGeom prst="frame">
            <a:avLst>
              <a:gd name="adj1" fmla="val 197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871571" y="4863148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reverse([1,2,3], [])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#FunctionalElixir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5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/>
      <p:bldP spid="3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032235" y="3765613"/>
            <a:ext cx="3248005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80484" y="1626236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reverse([1,2,3], [])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32235" y="2651402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r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everse(list)</a:t>
            </a:r>
            <a:endParaRPr lang="en-US" sz="2000" dirty="0">
              <a:solidFill>
                <a:srgbClr val="FF0000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32236" y="3208508"/>
            <a:ext cx="3147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reverse([], reversed)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32235" y="3765613"/>
            <a:ext cx="32480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Iconsolata" charset="0"/>
              </a:rPr>
              <a:t>reverse([head | tail], reversed)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5" name="Frame 34"/>
          <p:cNvSpPr/>
          <p:nvPr/>
        </p:nvSpPr>
        <p:spPr>
          <a:xfrm>
            <a:off x="2596055" y="2350906"/>
            <a:ext cx="3951890" cy="2196663"/>
          </a:xfrm>
          <a:prstGeom prst="frame">
            <a:avLst>
              <a:gd name="adj1" fmla="val 197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780484" y="5261670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reverse([2,3], [1 | []])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80484" y="4759462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reverse([1 | 2,3], [])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#FunctionalElixir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3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/>
      <p:bldP spid="8" grpId="0"/>
      <p:bldP spid="9" grpId="0"/>
      <p:bldP spid="39" grpId="0"/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032235" y="3765613"/>
            <a:ext cx="3248005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32235" y="2651402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r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everse(list)</a:t>
            </a:r>
            <a:endParaRPr lang="en-US" sz="2000" dirty="0">
              <a:solidFill>
                <a:srgbClr val="FF0000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32236" y="3208508"/>
            <a:ext cx="3147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reverse([], reversed)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32235" y="3765613"/>
            <a:ext cx="32480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Iconsolata" charset="0"/>
              </a:rPr>
              <a:t>reverse([head | tail], reversed)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5" name="Frame 34"/>
          <p:cNvSpPr/>
          <p:nvPr/>
        </p:nvSpPr>
        <p:spPr>
          <a:xfrm>
            <a:off x="2596055" y="2350906"/>
            <a:ext cx="3951890" cy="2196663"/>
          </a:xfrm>
          <a:prstGeom prst="frame">
            <a:avLst>
              <a:gd name="adj1" fmla="val 197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80484" y="5261670"/>
            <a:ext cx="4092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reverse([3], [2 | [1]])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80484" y="4759462"/>
            <a:ext cx="375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reverse([2 | 3], [1])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80484" y="1626236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reverse([2,3], [1])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#FunctionalElixir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3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/>
      <p:bldP spid="8" grpId="0"/>
      <p:bldP spid="9" grpId="0"/>
      <p:bldP spid="13" grpId="0"/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032235" y="3765613"/>
            <a:ext cx="3248005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32235" y="2651402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r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everse(list)</a:t>
            </a:r>
            <a:endParaRPr lang="en-US" sz="2000" dirty="0">
              <a:solidFill>
                <a:srgbClr val="FF0000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32236" y="3208508"/>
            <a:ext cx="3147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reverse([], reversed)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32235" y="3765613"/>
            <a:ext cx="32480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Iconsolata" charset="0"/>
              </a:rPr>
              <a:t>reverse([head | tail], reversed)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5" name="Frame 34"/>
          <p:cNvSpPr/>
          <p:nvPr/>
        </p:nvSpPr>
        <p:spPr>
          <a:xfrm>
            <a:off x="2596055" y="2350906"/>
            <a:ext cx="3951890" cy="2196663"/>
          </a:xfrm>
          <a:prstGeom prst="frame">
            <a:avLst>
              <a:gd name="adj1" fmla="val 197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80484" y="5261670"/>
            <a:ext cx="4432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reverse([], [3 | [2, 1]])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80484" y="4759462"/>
            <a:ext cx="4432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onsolas" charset="0"/>
                <a:ea typeface="Consolas" charset="0"/>
                <a:cs typeface="Consolas" charset="0"/>
              </a:rPr>
              <a:t>reverse([3 | []], [2, 1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])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80484" y="1626236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reverse([3], [2, 1])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#FunctionalElixir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83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/>
      <p:bldP spid="8" grpId="0"/>
      <p:bldP spid="9" grpId="0"/>
      <p:bldP spid="13" grpId="0"/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82729" y="3293036"/>
            <a:ext cx="3147016" cy="3124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80484" y="1626236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reverse([], [3, 2, 1])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32235" y="2651402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r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everse(list)</a:t>
            </a:r>
            <a:endParaRPr lang="en-US" sz="2000" dirty="0">
              <a:solidFill>
                <a:srgbClr val="FF0000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32236" y="3208508"/>
            <a:ext cx="3147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reverse([], reversed)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32235" y="3765613"/>
            <a:ext cx="32480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Iconsolata" charset="0"/>
              </a:rPr>
              <a:t>reverse([head | tail], reversed)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5" name="Frame 34"/>
          <p:cNvSpPr/>
          <p:nvPr/>
        </p:nvSpPr>
        <p:spPr>
          <a:xfrm>
            <a:off x="2596055" y="2350906"/>
            <a:ext cx="3951890" cy="2196663"/>
          </a:xfrm>
          <a:prstGeom prst="frame">
            <a:avLst>
              <a:gd name="adj1" fmla="val 197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80484" y="4759462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[3,2,1]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#FunctionalElixir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6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  <p:bldP spid="8" grpId="0"/>
      <p:bldP spid="1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Elixir Makes Recursion Accessible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#FunctionalElixir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15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57200" y="1843881"/>
            <a:ext cx="4038600" cy="40386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 anchor="ctr" anchorCtr="0"/>
          <a:lstStyle/>
          <a:p>
            <a:pPr marL="0" indent="0">
              <a:buNone/>
            </a:pPr>
            <a:r>
              <a:rPr lang="en-US" dirty="0" smtClean="0"/>
              <a:t>Influenced by Ruby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#FunctionalElixir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43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</a:t>
            </a:r>
            <a:r>
              <a:rPr lang="en-US" dirty="0" smtClean="0"/>
              <a:t>: Power of Immutability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#FunctionalElixir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0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243147" y="3241027"/>
            <a:ext cx="310054" cy="357352"/>
          </a:xfrm>
          <a:prstGeom prst="rect">
            <a:avLst/>
          </a:prstGeom>
          <a:solidFill>
            <a:schemeClr val="accent4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87974" y="3241027"/>
            <a:ext cx="199696" cy="357352"/>
          </a:xfrm>
          <a:prstGeom prst="rect">
            <a:avLst/>
          </a:prstGeom>
          <a:solidFill>
            <a:schemeClr val="accent4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62098" y="3241027"/>
            <a:ext cx="2081048" cy="357352"/>
          </a:xfrm>
          <a:prstGeom prst="rect">
            <a:avLst/>
          </a:prstGeom>
          <a:solidFill>
            <a:schemeClr val="accent4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52498" y="2858814"/>
            <a:ext cx="1545020" cy="357352"/>
          </a:xfrm>
          <a:prstGeom prst="rect">
            <a:avLst/>
          </a:prstGeom>
          <a:solidFill>
            <a:schemeClr val="accent4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" y="2858814"/>
            <a:ext cx="3000703" cy="357352"/>
          </a:xfrm>
          <a:prstGeom prst="rect">
            <a:avLst/>
          </a:prstGeom>
          <a:solidFill>
            <a:schemeClr val="accent4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GetFunctionalFlow.benchmark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GetFunctionalFlow.stream_count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/0)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#FunctionalElixir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04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7" grpId="0" animBg="1"/>
      <p:bldP spid="6" grpId="0" animBg="1"/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Arity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number of parameters a function takes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#FunctionalElixir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8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ELIXIR PROCESSES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741683" y="2137165"/>
            <a:ext cx="1660634" cy="3499658"/>
            <a:chOff x="1524000" y="2205338"/>
            <a:chExt cx="1660634" cy="3499658"/>
          </a:xfrm>
        </p:grpSpPr>
        <p:sp>
          <p:nvSpPr>
            <p:cNvPr id="5" name="Round Diagonal Corner Rectangle 4"/>
            <p:cNvSpPr/>
            <p:nvPr/>
          </p:nvSpPr>
          <p:spPr>
            <a:xfrm>
              <a:off x="1524000" y="2205338"/>
              <a:ext cx="1660634" cy="1681655"/>
            </a:xfrm>
            <a:prstGeom prst="round2Diag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>
              <a:stCxn id="5" idx="1"/>
              <a:endCxn id="6" idx="0"/>
            </p:cNvCxnSpPr>
            <p:nvPr/>
          </p:nvCxnSpPr>
          <p:spPr>
            <a:xfrm>
              <a:off x="2354317" y="3886993"/>
              <a:ext cx="0" cy="88258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Can 5"/>
            <p:cNvSpPr/>
            <p:nvPr/>
          </p:nvSpPr>
          <p:spPr>
            <a:xfrm>
              <a:off x="1891862" y="4538347"/>
              <a:ext cx="924910" cy="1166649"/>
            </a:xfrm>
            <a:prstGeom prst="can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Frame 6"/>
          <p:cNvSpPr/>
          <p:nvPr/>
        </p:nvSpPr>
        <p:spPr>
          <a:xfrm>
            <a:off x="3137337" y="1776248"/>
            <a:ext cx="2869325" cy="4193628"/>
          </a:xfrm>
          <a:prstGeom prst="frame">
            <a:avLst>
              <a:gd name="adj1" fmla="val 0"/>
            </a:avLst>
          </a:prstGeom>
          <a:ln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#FunctionalElixir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83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ELIXIR PROCESSES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741683" y="2137165"/>
            <a:ext cx="1660634" cy="3499658"/>
            <a:chOff x="1524000" y="2205338"/>
            <a:chExt cx="1660634" cy="3499658"/>
          </a:xfrm>
        </p:grpSpPr>
        <p:sp>
          <p:nvSpPr>
            <p:cNvPr id="5" name="Round Diagonal Corner Rectangle 4"/>
            <p:cNvSpPr/>
            <p:nvPr/>
          </p:nvSpPr>
          <p:spPr>
            <a:xfrm>
              <a:off x="1524000" y="2205338"/>
              <a:ext cx="1660634" cy="1681655"/>
            </a:xfrm>
            <a:prstGeom prst="round2Diag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>
              <a:stCxn id="5" idx="1"/>
              <a:endCxn id="6" idx="0"/>
            </p:cNvCxnSpPr>
            <p:nvPr/>
          </p:nvCxnSpPr>
          <p:spPr>
            <a:xfrm>
              <a:off x="2354317" y="3886993"/>
              <a:ext cx="0" cy="88258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Can 5"/>
            <p:cNvSpPr/>
            <p:nvPr/>
          </p:nvSpPr>
          <p:spPr>
            <a:xfrm>
              <a:off x="1891862" y="4538347"/>
              <a:ext cx="924910" cy="1166649"/>
            </a:xfrm>
            <a:prstGeom prst="can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ound Diagonal Corner Rectangle 57"/>
          <p:cNvSpPr/>
          <p:nvPr/>
        </p:nvSpPr>
        <p:spPr>
          <a:xfrm>
            <a:off x="6353504" y="2137164"/>
            <a:ext cx="1660634" cy="1681655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 Diagonal Corner Rectangle 58"/>
          <p:cNvSpPr/>
          <p:nvPr/>
        </p:nvSpPr>
        <p:spPr>
          <a:xfrm>
            <a:off x="1129862" y="2119707"/>
            <a:ext cx="1660634" cy="1681655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>
            <a:stCxn id="59" idx="1"/>
            <a:endCxn id="6" idx="2"/>
          </p:cNvCxnSpPr>
          <p:nvPr/>
        </p:nvCxnSpPr>
        <p:spPr>
          <a:xfrm>
            <a:off x="1960179" y="3801362"/>
            <a:ext cx="2149366" cy="12521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6" idx="4"/>
            <a:endCxn id="58" idx="1"/>
          </p:cNvCxnSpPr>
          <p:nvPr/>
        </p:nvCxnSpPr>
        <p:spPr>
          <a:xfrm flipV="1">
            <a:off x="5034455" y="3818819"/>
            <a:ext cx="2149366" cy="12346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/>
        </p:nvGrpSpPr>
        <p:grpSpPr>
          <a:xfrm>
            <a:off x="2111318" y="4107691"/>
            <a:ext cx="1630365" cy="593711"/>
            <a:chOff x="960435" y="4000896"/>
            <a:chExt cx="4252696" cy="870525"/>
          </a:xfrm>
        </p:grpSpPr>
        <p:cxnSp>
          <p:nvCxnSpPr>
            <p:cNvPr id="64" name="Straight Connector 63"/>
            <p:cNvCxnSpPr/>
            <p:nvPr/>
          </p:nvCxnSpPr>
          <p:spPr>
            <a:xfrm flipV="1">
              <a:off x="960435" y="4000896"/>
              <a:ext cx="4252696" cy="87052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 flipV="1">
              <a:off x="960435" y="4000897"/>
              <a:ext cx="4252696" cy="87052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5402317" y="4074245"/>
            <a:ext cx="1630365" cy="593711"/>
            <a:chOff x="960435" y="4000896"/>
            <a:chExt cx="4252696" cy="870525"/>
          </a:xfrm>
        </p:grpSpPr>
        <p:cxnSp>
          <p:nvCxnSpPr>
            <p:cNvPr id="68" name="Straight Connector 67"/>
            <p:cNvCxnSpPr/>
            <p:nvPr/>
          </p:nvCxnSpPr>
          <p:spPr>
            <a:xfrm flipV="1">
              <a:off x="960435" y="4000896"/>
              <a:ext cx="4252696" cy="87052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 flipV="1">
              <a:off x="960435" y="4000897"/>
              <a:ext cx="4252696" cy="87052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#FunctionalElixir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ELIXIR PROCESSES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3429000" y="1990116"/>
            <a:ext cx="2286000" cy="3341076"/>
            <a:chOff x="3137337" y="1776248"/>
            <a:chExt cx="2869325" cy="4193628"/>
          </a:xfrm>
        </p:grpSpPr>
        <p:grpSp>
          <p:nvGrpSpPr>
            <p:cNvPr id="9" name="Group 8"/>
            <p:cNvGrpSpPr/>
            <p:nvPr/>
          </p:nvGrpSpPr>
          <p:grpSpPr>
            <a:xfrm>
              <a:off x="3741683" y="2137165"/>
              <a:ext cx="1660634" cy="3499658"/>
              <a:chOff x="1524000" y="2205338"/>
              <a:chExt cx="1660634" cy="3499658"/>
            </a:xfrm>
          </p:grpSpPr>
          <p:sp>
            <p:nvSpPr>
              <p:cNvPr id="5" name="Round Diagonal Corner Rectangle 4"/>
              <p:cNvSpPr/>
              <p:nvPr/>
            </p:nvSpPr>
            <p:spPr>
              <a:xfrm>
                <a:off x="1524000" y="2205338"/>
                <a:ext cx="1660634" cy="1681655"/>
              </a:xfrm>
              <a:prstGeom prst="round2Diag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/>
              <p:cNvCxnSpPr>
                <a:stCxn id="5" idx="1"/>
                <a:endCxn id="6" idx="0"/>
              </p:cNvCxnSpPr>
              <p:nvPr/>
            </p:nvCxnSpPr>
            <p:spPr>
              <a:xfrm>
                <a:off x="2354317" y="3886993"/>
                <a:ext cx="0" cy="88258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Can 5"/>
              <p:cNvSpPr/>
              <p:nvPr/>
            </p:nvSpPr>
            <p:spPr>
              <a:xfrm>
                <a:off x="1891862" y="4538347"/>
                <a:ext cx="924910" cy="1166649"/>
              </a:xfrm>
              <a:prstGeom prst="can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Frame 6"/>
            <p:cNvSpPr/>
            <p:nvPr/>
          </p:nvSpPr>
          <p:spPr>
            <a:xfrm>
              <a:off x="3137337" y="1776248"/>
              <a:ext cx="2869325" cy="4193628"/>
            </a:xfrm>
            <a:prstGeom prst="frame">
              <a:avLst>
                <a:gd name="adj1" fmla="val 0"/>
              </a:avLst>
            </a:prstGeom>
            <a:ln>
              <a:prstDash val="dash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1990116"/>
            <a:ext cx="2286000" cy="3341076"/>
            <a:chOff x="3137337" y="1776248"/>
            <a:chExt cx="2869325" cy="4193628"/>
          </a:xfrm>
        </p:grpSpPr>
        <p:grpSp>
          <p:nvGrpSpPr>
            <p:cNvPr id="12" name="Group 11"/>
            <p:cNvGrpSpPr/>
            <p:nvPr/>
          </p:nvGrpSpPr>
          <p:grpSpPr>
            <a:xfrm>
              <a:off x="3741683" y="2137165"/>
              <a:ext cx="1660634" cy="3499658"/>
              <a:chOff x="1524000" y="2205338"/>
              <a:chExt cx="1660634" cy="3499658"/>
            </a:xfrm>
          </p:grpSpPr>
          <p:sp>
            <p:nvSpPr>
              <p:cNvPr id="14" name="Round Diagonal Corner Rectangle 13"/>
              <p:cNvSpPr/>
              <p:nvPr/>
            </p:nvSpPr>
            <p:spPr>
              <a:xfrm>
                <a:off x="1524000" y="2205338"/>
                <a:ext cx="1660634" cy="1681655"/>
              </a:xfrm>
              <a:prstGeom prst="round2Diag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Connector 14"/>
              <p:cNvCxnSpPr>
                <a:stCxn id="14" idx="1"/>
                <a:endCxn id="15" idx="0"/>
              </p:cNvCxnSpPr>
              <p:nvPr/>
            </p:nvCxnSpPr>
            <p:spPr>
              <a:xfrm>
                <a:off x="2354317" y="3886993"/>
                <a:ext cx="0" cy="88258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Can 15"/>
              <p:cNvSpPr/>
              <p:nvPr/>
            </p:nvSpPr>
            <p:spPr>
              <a:xfrm>
                <a:off x="1891862" y="4538347"/>
                <a:ext cx="924910" cy="1166649"/>
              </a:xfrm>
              <a:prstGeom prst="can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Frame 12"/>
            <p:cNvSpPr/>
            <p:nvPr/>
          </p:nvSpPr>
          <p:spPr>
            <a:xfrm>
              <a:off x="3137337" y="1776248"/>
              <a:ext cx="2869325" cy="4193628"/>
            </a:xfrm>
            <a:prstGeom prst="frame">
              <a:avLst>
                <a:gd name="adj1" fmla="val 0"/>
              </a:avLst>
            </a:prstGeom>
            <a:ln>
              <a:prstDash val="dash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6400800" y="1990116"/>
            <a:ext cx="2286000" cy="3341076"/>
            <a:chOff x="3137337" y="1776248"/>
            <a:chExt cx="2869325" cy="4193628"/>
          </a:xfrm>
        </p:grpSpPr>
        <p:grpSp>
          <p:nvGrpSpPr>
            <p:cNvPr id="18" name="Group 17"/>
            <p:cNvGrpSpPr/>
            <p:nvPr/>
          </p:nvGrpSpPr>
          <p:grpSpPr>
            <a:xfrm>
              <a:off x="3741683" y="2137165"/>
              <a:ext cx="1660634" cy="3499658"/>
              <a:chOff x="1524000" y="2205338"/>
              <a:chExt cx="1660634" cy="3499658"/>
            </a:xfrm>
          </p:grpSpPr>
          <p:sp>
            <p:nvSpPr>
              <p:cNvPr id="20" name="Round Diagonal Corner Rectangle 19"/>
              <p:cNvSpPr/>
              <p:nvPr/>
            </p:nvSpPr>
            <p:spPr>
              <a:xfrm>
                <a:off x="1524000" y="2205338"/>
                <a:ext cx="1660634" cy="1681655"/>
              </a:xfrm>
              <a:prstGeom prst="round2Diag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/>
              <p:cNvCxnSpPr>
                <a:stCxn id="20" idx="1"/>
                <a:endCxn id="21" idx="0"/>
              </p:cNvCxnSpPr>
              <p:nvPr/>
            </p:nvCxnSpPr>
            <p:spPr>
              <a:xfrm>
                <a:off x="2354317" y="3886993"/>
                <a:ext cx="0" cy="88258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Can 21"/>
              <p:cNvSpPr/>
              <p:nvPr/>
            </p:nvSpPr>
            <p:spPr>
              <a:xfrm>
                <a:off x="1891862" y="4538347"/>
                <a:ext cx="924910" cy="1166649"/>
              </a:xfrm>
              <a:prstGeom prst="can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Frame 18"/>
            <p:cNvSpPr/>
            <p:nvPr/>
          </p:nvSpPr>
          <p:spPr>
            <a:xfrm>
              <a:off x="3137337" y="1776248"/>
              <a:ext cx="2869325" cy="4193628"/>
            </a:xfrm>
            <a:prstGeom prst="frame">
              <a:avLst>
                <a:gd name="adj1" fmla="val 0"/>
              </a:avLst>
            </a:prstGeom>
            <a:ln>
              <a:prstDash val="dash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4" name="Curved Connector 23"/>
          <p:cNvCxnSpPr>
            <a:stCxn id="13" idx="2"/>
            <a:endCxn id="7" idx="2"/>
          </p:cNvCxnSpPr>
          <p:nvPr/>
        </p:nvCxnSpPr>
        <p:spPr>
          <a:xfrm rot="16200000" flipH="1">
            <a:off x="3086100" y="3845292"/>
            <a:ext cx="12700" cy="2971800"/>
          </a:xfrm>
          <a:prstGeom prst="curvedConnector3">
            <a:avLst>
              <a:gd name="adj1" fmla="val 4862071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" name="Curved Connector 26"/>
          <p:cNvCxnSpPr>
            <a:stCxn id="13" idx="2"/>
            <a:endCxn id="19" idx="2"/>
          </p:cNvCxnSpPr>
          <p:nvPr/>
        </p:nvCxnSpPr>
        <p:spPr>
          <a:xfrm rot="16200000" flipH="1">
            <a:off x="4572000" y="2359392"/>
            <a:ext cx="12700" cy="5943600"/>
          </a:xfrm>
          <a:prstGeom prst="curvedConnector3">
            <a:avLst>
              <a:gd name="adj1" fmla="val 668276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7" idx="2"/>
            <a:endCxn id="19" idx="2"/>
          </p:cNvCxnSpPr>
          <p:nvPr/>
        </p:nvCxnSpPr>
        <p:spPr>
          <a:xfrm rot="16200000" flipH="1">
            <a:off x="6057900" y="3845292"/>
            <a:ext cx="12700" cy="2971800"/>
          </a:xfrm>
          <a:prstGeom prst="curvedConnector3">
            <a:avLst>
              <a:gd name="adj1" fmla="val 5193102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4" name="Curved Connector 33"/>
          <p:cNvCxnSpPr>
            <a:stCxn id="19" idx="0"/>
            <a:endCxn id="7" idx="0"/>
          </p:cNvCxnSpPr>
          <p:nvPr/>
        </p:nvCxnSpPr>
        <p:spPr>
          <a:xfrm rot="16200000" flipV="1">
            <a:off x="6057900" y="504216"/>
            <a:ext cx="12700" cy="297180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/>
          <p:cNvCxnSpPr>
            <a:stCxn id="7" idx="0"/>
            <a:endCxn id="13" idx="0"/>
          </p:cNvCxnSpPr>
          <p:nvPr/>
        </p:nvCxnSpPr>
        <p:spPr>
          <a:xfrm rot="16200000" flipV="1">
            <a:off x="3086100" y="504216"/>
            <a:ext cx="12700" cy="297180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19" idx="0"/>
            <a:endCxn id="13" idx="0"/>
          </p:cNvCxnSpPr>
          <p:nvPr/>
        </p:nvCxnSpPr>
        <p:spPr>
          <a:xfrm rot="16200000" flipV="1">
            <a:off x="4572000" y="-981684"/>
            <a:ext cx="12700" cy="5943600"/>
          </a:xfrm>
          <a:prstGeom prst="curvedConnector3">
            <a:avLst>
              <a:gd name="adj1" fmla="val 4117236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0" name="Footer Placeholder 3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#FunctionalElixir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0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CODE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02524" y="1566041"/>
            <a:ext cx="553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Futura Medium" charset="0"/>
                <a:ea typeface="Futura Medium" charset="0"/>
                <a:cs typeface="Futura Medium" charset="0"/>
              </a:rPr>
              <a:t>“In the beginning, God created the</a:t>
            </a:r>
            <a:r>
              <a:rPr lang="mr-IN" sz="2400" dirty="0" smtClean="0">
                <a:latin typeface="Futura Medium" charset="0"/>
                <a:ea typeface="Futura Medium" charset="0"/>
                <a:cs typeface="Futura Medium" charset="0"/>
              </a:rPr>
              <a:t>…</a:t>
            </a:r>
            <a:r>
              <a:rPr lang="en-US" sz="2400" dirty="0" smtClean="0">
                <a:latin typeface="Futura Medium" charset="0"/>
                <a:ea typeface="Futura Medium" charset="0"/>
                <a:cs typeface="Futura Medium" charset="0"/>
              </a:rPr>
              <a:t>”</a:t>
            </a:r>
            <a:endParaRPr lang="en-US" sz="240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57200" y="2701746"/>
            <a:ext cx="8229600" cy="1185248"/>
            <a:chOff x="457200" y="2701746"/>
            <a:chExt cx="8229600" cy="1185248"/>
          </a:xfrm>
        </p:grpSpPr>
        <p:sp>
          <p:nvSpPr>
            <p:cNvPr id="6" name="Round Diagonal Corner Rectangle 5"/>
            <p:cNvSpPr>
              <a:spLocks noChangeAspect="1"/>
            </p:cNvSpPr>
            <p:nvPr/>
          </p:nvSpPr>
          <p:spPr>
            <a:xfrm>
              <a:off x="457200" y="2701746"/>
              <a:ext cx="1170432" cy="1185248"/>
            </a:xfrm>
            <a:prstGeom prst="round2Diag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Futura Medium" charset="0"/>
                  <a:ea typeface="Futura Medium" charset="0"/>
                  <a:cs typeface="Futura Medium" charset="0"/>
                </a:rPr>
                <a:t>In</a:t>
              </a:r>
              <a:endParaRPr lang="en-US" sz="1400" dirty="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7" name="Round Diagonal Corner Rectangle 6"/>
            <p:cNvSpPr>
              <a:spLocks noChangeAspect="1"/>
            </p:cNvSpPr>
            <p:nvPr/>
          </p:nvSpPr>
          <p:spPr>
            <a:xfrm>
              <a:off x="1869034" y="2701746"/>
              <a:ext cx="1170432" cy="1185248"/>
            </a:xfrm>
            <a:prstGeom prst="round2Diag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Futura Medium" charset="0"/>
                  <a:ea typeface="Futura Medium" charset="0"/>
                  <a:cs typeface="Futura Medium" charset="0"/>
                </a:rPr>
                <a:t>the</a:t>
              </a:r>
              <a:endParaRPr lang="en-US" sz="1400" dirty="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8" name="Round Diagonal Corner Rectangle 7"/>
            <p:cNvSpPr>
              <a:spLocks noChangeAspect="1"/>
            </p:cNvSpPr>
            <p:nvPr/>
          </p:nvSpPr>
          <p:spPr>
            <a:xfrm>
              <a:off x="3280868" y="2701746"/>
              <a:ext cx="1170432" cy="1185248"/>
            </a:xfrm>
            <a:prstGeom prst="round2Diag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Futura Medium" charset="0"/>
                  <a:ea typeface="Futura Medium" charset="0"/>
                  <a:cs typeface="Futura Medium" charset="0"/>
                </a:rPr>
                <a:t>beginning</a:t>
              </a:r>
              <a:endParaRPr lang="en-US" sz="1400" dirty="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0" name="Round Diagonal Corner Rectangle 9"/>
            <p:cNvSpPr>
              <a:spLocks noChangeAspect="1"/>
            </p:cNvSpPr>
            <p:nvPr/>
          </p:nvSpPr>
          <p:spPr>
            <a:xfrm>
              <a:off x="4692702" y="2701746"/>
              <a:ext cx="1170432" cy="1185248"/>
            </a:xfrm>
            <a:prstGeom prst="round2Diag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Futura Medium" charset="0"/>
                  <a:ea typeface="Futura Medium" charset="0"/>
                  <a:cs typeface="Futura Medium" charset="0"/>
                </a:rPr>
                <a:t>God</a:t>
              </a:r>
              <a:endParaRPr lang="en-US" sz="1400" dirty="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1" name="Round Diagonal Corner Rectangle 10"/>
            <p:cNvSpPr>
              <a:spLocks noChangeAspect="1"/>
            </p:cNvSpPr>
            <p:nvPr/>
          </p:nvSpPr>
          <p:spPr>
            <a:xfrm>
              <a:off x="6104536" y="2701746"/>
              <a:ext cx="1170432" cy="1185248"/>
            </a:xfrm>
            <a:prstGeom prst="round2Diag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Futura Medium" charset="0"/>
                  <a:ea typeface="Futura Medium" charset="0"/>
                  <a:cs typeface="Futura Medium" charset="0"/>
                </a:rPr>
                <a:t>created</a:t>
              </a:r>
              <a:endParaRPr lang="en-US" sz="1400" dirty="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2" name="Round Diagonal Corner Rectangle 11"/>
            <p:cNvSpPr>
              <a:spLocks noChangeAspect="1"/>
            </p:cNvSpPr>
            <p:nvPr/>
          </p:nvSpPr>
          <p:spPr>
            <a:xfrm>
              <a:off x="7516368" y="2701746"/>
              <a:ext cx="1170432" cy="1185248"/>
            </a:xfrm>
            <a:prstGeom prst="round2Diag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Futura Medium" charset="0"/>
                  <a:ea typeface="Futura Medium" charset="0"/>
                  <a:cs typeface="Futura Medium" charset="0"/>
                </a:rPr>
                <a:t>the</a:t>
              </a:r>
              <a:endParaRPr lang="en-US" sz="1400" dirty="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36500" y="3886994"/>
            <a:ext cx="8350300" cy="1795316"/>
            <a:chOff x="336500" y="3886994"/>
            <a:chExt cx="8350300" cy="1795316"/>
          </a:xfrm>
        </p:grpSpPr>
        <p:sp>
          <p:nvSpPr>
            <p:cNvPr id="15" name="Round Diagonal Corner Rectangle 14"/>
            <p:cNvSpPr>
              <a:spLocks noChangeAspect="1"/>
            </p:cNvSpPr>
            <p:nvPr/>
          </p:nvSpPr>
          <p:spPr>
            <a:xfrm>
              <a:off x="336500" y="4497062"/>
              <a:ext cx="1170432" cy="1185248"/>
            </a:xfrm>
            <a:prstGeom prst="round2Diag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Futura Medium" charset="0"/>
                  <a:ea typeface="Futura Medium" charset="0"/>
                  <a:cs typeface="Futura Medium" charset="0"/>
                </a:rPr>
                <a:t>In</a:t>
              </a:r>
              <a:endParaRPr lang="en-US" sz="1400" dirty="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6" name="Round Diagonal Corner Rectangle 15"/>
            <p:cNvSpPr>
              <a:spLocks noChangeAspect="1"/>
            </p:cNvSpPr>
            <p:nvPr/>
          </p:nvSpPr>
          <p:spPr>
            <a:xfrm>
              <a:off x="2131467" y="4497062"/>
              <a:ext cx="1170432" cy="1185248"/>
            </a:xfrm>
            <a:prstGeom prst="round2Diag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Futura Medium" charset="0"/>
                  <a:ea typeface="Futura Medium" charset="0"/>
                  <a:cs typeface="Futura Medium" charset="0"/>
                </a:rPr>
                <a:t>the</a:t>
              </a:r>
              <a:endParaRPr lang="en-US" sz="1400" dirty="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7" name="Round Diagonal Corner Rectangle 16"/>
            <p:cNvSpPr>
              <a:spLocks noChangeAspect="1"/>
            </p:cNvSpPr>
            <p:nvPr/>
          </p:nvSpPr>
          <p:spPr>
            <a:xfrm>
              <a:off x="3926434" y="4497062"/>
              <a:ext cx="1170432" cy="1185248"/>
            </a:xfrm>
            <a:prstGeom prst="round2Diag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Futura Medium" charset="0"/>
                  <a:ea typeface="Futura Medium" charset="0"/>
                  <a:cs typeface="Futura Medium" charset="0"/>
                </a:rPr>
                <a:t>beginning</a:t>
              </a:r>
              <a:endParaRPr lang="en-US" sz="1400" dirty="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8" name="Round Diagonal Corner Rectangle 17"/>
            <p:cNvSpPr>
              <a:spLocks noChangeAspect="1"/>
            </p:cNvSpPr>
            <p:nvPr/>
          </p:nvSpPr>
          <p:spPr>
            <a:xfrm>
              <a:off x="5721401" y="4497062"/>
              <a:ext cx="1170432" cy="1185248"/>
            </a:xfrm>
            <a:prstGeom prst="round2Diag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Futura Medium" charset="0"/>
                  <a:ea typeface="Futura Medium" charset="0"/>
                  <a:cs typeface="Futura Medium" charset="0"/>
                </a:rPr>
                <a:t>God</a:t>
              </a:r>
              <a:endParaRPr lang="en-US" sz="1400" dirty="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9" name="Round Diagonal Corner Rectangle 18"/>
            <p:cNvSpPr>
              <a:spLocks noChangeAspect="1"/>
            </p:cNvSpPr>
            <p:nvPr/>
          </p:nvSpPr>
          <p:spPr>
            <a:xfrm>
              <a:off x="7516368" y="4497062"/>
              <a:ext cx="1170432" cy="1185248"/>
            </a:xfrm>
            <a:prstGeom prst="round2Diag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Futura Medium" charset="0"/>
                  <a:ea typeface="Futura Medium" charset="0"/>
                  <a:cs typeface="Futura Medium" charset="0"/>
                </a:rPr>
                <a:t>created</a:t>
              </a:r>
              <a:endParaRPr lang="en-US" sz="1400" dirty="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cxnSp>
          <p:nvCxnSpPr>
            <p:cNvPr id="22" name="Straight Arrow Connector 21"/>
            <p:cNvCxnSpPr>
              <a:stCxn id="6" idx="1"/>
              <a:endCxn id="15" idx="3"/>
            </p:cNvCxnSpPr>
            <p:nvPr/>
          </p:nvCxnSpPr>
          <p:spPr>
            <a:xfrm flipH="1">
              <a:off x="921716" y="3886994"/>
              <a:ext cx="120700" cy="61006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7" idx="1"/>
              <a:endCxn id="16" idx="3"/>
            </p:cNvCxnSpPr>
            <p:nvPr/>
          </p:nvCxnSpPr>
          <p:spPr>
            <a:xfrm>
              <a:off x="2454250" y="3886994"/>
              <a:ext cx="262433" cy="61006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2" idx="1"/>
              <a:endCxn id="16" idx="3"/>
            </p:cNvCxnSpPr>
            <p:nvPr/>
          </p:nvCxnSpPr>
          <p:spPr>
            <a:xfrm flipH="1">
              <a:off x="2716683" y="3886994"/>
              <a:ext cx="5384901" cy="61006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8" idx="1"/>
              <a:endCxn id="17" idx="3"/>
            </p:cNvCxnSpPr>
            <p:nvPr/>
          </p:nvCxnSpPr>
          <p:spPr>
            <a:xfrm>
              <a:off x="3866084" y="3886994"/>
              <a:ext cx="645566" cy="61006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0" idx="1"/>
              <a:endCxn id="18" idx="3"/>
            </p:cNvCxnSpPr>
            <p:nvPr/>
          </p:nvCxnSpPr>
          <p:spPr>
            <a:xfrm>
              <a:off x="5277918" y="3886994"/>
              <a:ext cx="1028699" cy="61006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1" idx="1"/>
              <a:endCxn id="19" idx="3"/>
            </p:cNvCxnSpPr>
            <p:nvPr/>
          </p:nvCxnSpPr>
          <p:spPr>
            <a:xfrm>
              <a:off x="6689752" y="3886994"/>
              <a:ext cx="1411832" cy="61006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1183003" y="5956046"/>
            <a:ext cx="7503797" cy="380432"/>
            <a:chOff x="1183003" y="5956046"/>
            <a:chExt cx="7503797" cy="380432"/>
          </a:xfrm>
        </p:grpSpPr>
        <p:sp>
          <p:nvSpPr>
            <p:cNvPr id="35" name="TextBox 34"/>
            <p:cNvSpPr txBox="1"/>
            <p:nvPr/>
          </p:nvSpPr>
          <p:spPr>
            <a:xfrm>
              <a:off x="1183003" y="5965355"/>
              <a:ext cx="323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Futura Medium" charset="0"/>
                  <a:ea typeface="Futura Medium" charset="0"/>
                  <a:cs typeface="Futura Medium" charset="0"/>
                </a:rPr>
                <a:t>∑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956939" y="5967146"/>
              <a:ext cx="323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Futura Medium" charset="0"/>
                  <a:ea typeface="Futura Medium" charset="0"/>
                  <a:cs typeface="Futura Medium" charset="0"/>
                </a:rPr>
                <a:t>∑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772937" y="5965355"/>
              <a:ext cx="323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Futura Medium" charset="0"/>
                  <a:ea typeface="Futura Medium" charset="0"/>
                  <a:cs typeface="Futura Medium" charset="0"/>
                </a:rPr>
                <a:t>∑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567904" y="5965355"/>
              <a:ext cx="323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Futura Medium" charset="0"/>
                  <a:ea typeface="Futura Medium" charset="0"/>
                  <a:cs typeface="Futura Medium" charset="0"/>
                </a:rPr>
                <a:t>∑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362871" y="5956046"/>
              <a:ext cx="323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Futura Medium" charset="0"/>
                  <a:ea typeface="Futura Medium" charset="0"/>
                  <a:cs typeface="Futura Medium" charset="0"/>
                </a:rPr>
                <a:t>∑</a:t>
              </a:r>
            </a:p>
          </p:txBody>
        </p:sp>
      </p:grp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#FunctionalElixir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26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Get Started?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#FunctionalElixir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77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0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INSTALLING ELIXIR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1230" y="1600200"/>
            <a:ext cx="7241540" cy="45259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#FunctionalElixir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07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BLATANT SELF PROMOTION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57200" y="2601119"/>
            <a:ext cx="4038600" cy="252412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648200" y="2601119"/>
            <a:ext cx="4038600" cy="252412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#FunctionalElixir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6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57200" y="2146776"/>
            <a:ext cx="4038600" cy="343281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 anchor="ctr" anchorCtr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Tried &amp; True, Distributed Language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#FunctionalElixir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32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EXERCISM.IO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1230" y="1600200"/>
            <a:ext cx="7241540" cy="45259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722" y="1599883"/>
            <a:ext cx="7242048" cy="452628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#FunctionalElixir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75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DEMYSTIFYING FUNCTIONAL PROGRAMMING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6035040" y="2561114"/>
            <a:ext cx="2651760" cy="26517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1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dirty="0" smtClean="0"/>
              <a:t>Data Doesn’t Change</a:t>
            </a:r>
            <a:endParaRPr lang="en-US" dirty="0"/>
          </a:p>
        </p:txBody>
      </p:sp>
      <p:sp>
        <p:nvSpPr>
          <p:cNvPr id="11" name="Content Placeholder 5"/>
          <p:cNvSpPr txBox="1">
            <a:spLocks/>
          </p:cNvSpPr>
          <p:nvPr/>
        </p:nvSpPr>
        <p:spPr>
          <a:xfrm>
            <a:off x="3246120" y="2561114"/>
            <a:ext cx="2651760" cy="26517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1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dirty="0" smtClean="0"/>
              <a:t>Functions Have the Power</a:t>
            </a:r>
            <a:endParaRPr lang="en-US" dirty="0"/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457200" y="2561114"/>
            <a:ext cx="2651760" cy="2651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1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en-US" dirty="0" smtClean="0"/>
              <a:t>What not How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#FunctionalElixir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35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Elixir Makes Functional Programming Accessible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#FunctionalElixir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23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FUNCTIONAL PROGRAMMING?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Declarative Paradigm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#FunctionalElixir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91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vs How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#FunctionalElixir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59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2017 NATE TAYLOR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@taylonr          taylonr.com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IMPERATIVE PARADIGM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660430"/>
            <a:ext cx="8229600" cy="4453128"/>
          </a:xfrm>
        </p:spPr>
        <p:txBody>
          <a:bodyPr anchor="ctr" anchorCtr="0"/>
          <a:lstStyle/>
          <a:p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activeUsers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new List&lt;User&gt;();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for(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&lt;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users.length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++){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  if(users[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].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isActive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){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      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activeUsers.add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(users[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]);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  }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#FunctionalElixir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72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Purple">
      <a:dk1>
        <a:srgbClr val="000000"/>
      </a:dk1>
      <a:lt1>
        <a:srgbClr val="FFFFFF"/>
      </a:lt1>
      <a:dk2>
        <a:srgbClr val="58595B"/>
      </a:dk2>
      <a:lt2>
        <a:srgbClr val="F1F2F2"/>
      </a:lt2>
      <a:accent1>
        <a:srgbClr val="49148C"/>
      </a:accent1>
      <a:accent2>
        <a:srgbClr val="7B1FA2"/>
      </a:accent2>
      <a:accent3>
        <a:srgbClr val="9C27B0"/>
      </a:accent3>
      <a:accent4>
        <a:srgbClr val="BA68C8"/>
      </a:accent4>
      <a:accent5>
        <a:srgbClr val="E1BEE7"/>
      </a:accent5>
      <a:accent6>
        <a:srgbClr val="414141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ateTaylor" id="{99DE3546-1A49-9848-8C77-5DD3BF997249}" vid="{6AC09486-6EED-A24A-8974-EB82BE9E8E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NateTaylor</Template>
  <TotalTime>25847</TotalTime>
  <Words>1339</Words>
  <Application>Microsoft Macintosh PowerPoint</Application>
  <PresentationFormat>On-screen Show (4:3)</PresentationFormat>
  <Paragraphs>424</Paragraphs>
  <Slides>62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1" baseType="lpstr">
      <vt:lpstr>Calibri</vt:lpstr>
      <vt:lpstr>Consolas</vt:lpstr>
      <vt:lpstr>Futura</vt:lpstr>
      <vt:lpstr>Futura Hv BT</vt:lpstr>
      <vt:lpstr>Futura Medium</vt:lpstr>
      <vt:lpstr>Iconsolata</vt:lpstr>
      <vt:lpstr>Inconsolata</vt:lpstr>
      <vt:lpstr>Arial</vt:lpstr>
      <vt:lpstr>Office Theme</vt:lpstr>
      <vt:lpstr>#FunctionalElixir</vt:lpstr>
      <vt:lpstr>Trying to Learn for Seven Years</vt:lpstr>
      <vt:lpstr>Maybe I’m Not Smart Enough</vt:lpstr>
      <vt:lpstr>ELIXIR</vt:lpstr>
      <vt:lpstr>PowerPoint Presentation</vt:lpstr>
      <vt:lpstr>PowerPoint Presentation</vt:lpstr>
      <vt:lpstr>WHAT IS FUNCTIONAL PROGRAMMING?</vt:lpstr>
      <vt:lpstr>What vs How</vt:lpstr>
      <vt:lpstr>IMPERATIVE PARADIGM</vt:lpstr>
      <vt:lpstr>DECLARATIVE PARADIGM</vt:lpstr>
      <vt:lpstr>DECLARATIVE PARADIGM</vt:lpstr>
      <vt:lpstr>DECLARATIVE PARADIGM</vt:lpstr>
      <vt:lpstr>DECLARATIVE PARADIGM</vt:lpstr>
      <vt:lpstr>DECLARATIVE PARADIGM</vt:lpstr>
      <vt:lpstr>PowerPoint Presentation</vt:lpstr>
      <vt:lpstr>FIRST CLASS FUNCTIONS</vt:lpstr>
      <vt:lpstr>PowerPoint Presentation</vt:lpstr>
      <vt:lpstr>IMMUTABLE DATA</vt:lpstr>
      <vt:lpstr>HOW I WANT TO FILTER USERS</vt:lpstr>
      <vt:lpstr>PowerPoint Presentation</vt:lpstr>
      <vt:lpstr>Elixir Makes Functional Programming Accessible</vt:lpstr>
      <vt:lpstr>Pipe Operator (|&gt;)</vt:lpstr>
      <vt:lpstr>Enum.filter(Enum.map(String.split(File.read!("tweets.txt"), ~r{\n}), &amp;String.strip/1), fn x -&gt; String.length(x) &lt;= 140 end)</vt:lpstr>
      <vt:lpstr>WHAT’S THIS CODE DOING?</vt:lpstr>
      <vt:lpstr>path |&gt; File.read! |&gt; String.split(~r{\n}) |&gt; Enum.map(&amp;String.trim/1) |&gt; Enum.filter(fn x -&gt; String.length(x) &lt;=  140 end) </vt:lpstr>
      <vt:lpstr>DEBUGGING WITH |&gt;</vt:lpstr>
      <vt:lpstr>DEBUGGING WITH |&gt;</vt:lpstr>
      <vt:lpstr>What Not How:  Tweetable Strings</vt:lpstr>
      <vt:lpstr>FUNCTIONS HAVE POWER: COMPOSITION</vt:lpstr>
      <vt:lpstr>Pattern Matching</vt:lpstr>
      <vt:lpstr>{first, last} = {“Nate”, “Taylor”}  first: “Nate” last: “Taylor”</vt:lpstr>
      <vt:lpstr>PowerPoint Presentation</vt:lpstr>
      <vt:lpstr>PowerPoint Presentation</vt:lpstr>
      <vt:lpstr>Pattern Matching: Return Values</vt:lpstr>
      <vt:lpstr>case File.read(filename) do  {:ok, file} -&gt; IO.puts(file)  {:error, reason} -&gt; IO.puts(reason) end</vt:lpstr>
      <vt:lpstr>Pattern Matching: Structs</vt:lpstr>
      <vt:lpstr>def special_event(date) do  case date do   {10, 31, 1517} -&gt; :reformation   {10, 31, _} -&gt; :halloween   {10, 12, _} -&gt; :my_birthday   {1, 1, _} -&gt; :new_years   {_, 1, _} -&gt; :first_of_the_month   {_, _, 2000} -&gt; :y2k   _ -&gt; :boring  end end</vt:lpstr>
      <vt:lpstr>Pattern Matching: Function Parameters</vt:lpstr>
      <vt:lpstr>def is_dynamic(:c), do: :false def is_dynamic(:elixir), do: :true  def is_dynamic(_other), do: :unknown</vt:lpstr>
      <vt:lpstr>is_dynamic</vt:lpstr>
      <vt:lpstr>is_dynamic</vt:lpstr>
      <vt:lpstr>Pattern Matching: Recursion</vt:lpstr>
      <vt:lpstr> def reverse(list) do  reverse(list, []) end def reverse([], reversed), do: reversed def reverse([head | tail], reversed), do: reverse(tail, [head | reversed]) </vt:lpstr>
      <vt:lpstr>reverse</vt:lpstr>
      <vt:lpstr>reverse</vt:lpstr>
      <vt:lpstr>reverse</vt:lpstr>
      <vt:lpstr>reverse</vt:lpstr>
      <vt:lpstr>reverse</vt:lpstr>
      <vt:lpstr>Elixir Makes Recursion Accessible</vt:lpstr>
      <vt:lpstr>Demo: Power of Immutability</vt:lpstr>
      <vt:lpstr>GetFunctionalFlow.benchmark(  &amp;GetFunctionalFlow.stream_count/0)</vt:lpstr>
      <vt:lpstr>Arity</vt:lpstr>
      <vt:lpstr>ELIXIR PROCESSES</vt:lpstr>
      <vt:lpstr>ELIXIR PROCESSES</vt:lpstr>
      <vt:lpstr>ELIXIR PROCESSES</vt:lpstr>
      <vt:lpstr>FLOW CODE</vt:lpstr>
      <vt:lpstr>How Do I Get Started?</vt:lpstr>
      <vt:lpstr>INSTALLING ELIXIR</vt:lpstr>
      <vt:lpstr>BLATANT SELF PROMOTION</vt:lpstr>
      <vt:lpstr>EXERCISM.IO</vt:lpstr>
      <vt:lpstr>DEMYSTIFYING FUNCTIONAL PROGRAMMING</vt:lpstr>
      <vt:lpstr>Elixir Makes Functional Programming Accessible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Taylor</dc:creator>
  <cp:lastModifiedBy>Nathan Taylor</cp:lastModifiedBy>
  <cp:revision>81</cp:revision>
  <dcterms:created xsi:type="dcterms:W3CDTF">2017-04-16T14:16:53Z</dcterms:created>
  <dcterms:modified xsi:type="dcterms:W3CDTF">2017-05-19T16:06:19Z</dcterms:modified>
</cp:coreProperties>
</file>